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62" r:id="rId88"/>
    <p:sldId id="289" r:id="rId89"/>
    <p:sldId id="364" r:id="rId90"/>
    <p:sldId id="365" r:id="rId91"/>
    <p:sldId id="367" r:id="rId92"/>
    <p:sldId id="368" r:id="rId93"/>
    <p:sldId id="369" r:id="rId94"/>
    <p:sldId id="370" r:id="rId95"/>
    <p:sldId id="37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FCF"/>
    <a:srgbClr val="FF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DCE8762-061D-40BB-9E7B-0B64ACF1429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1338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Hello Everyone! I am Marcell Juhasz. Welcome to my presentation about the cost of abstractions in embedded systems.</a:t>
            </a:r>
          </a:p>
        </p:txBody>
      </p:sp>
      <p:sp>
        <p:nvSpPr>
          <p:cNvPr id="7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A24E21-1677-4950-A178-526E10FD1FE1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9F5537-F901-4D18-9684-D1FDD540576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14E2A74-D882-4C93-A7AD-3BD8431EB6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DC9524-D254-4950-A3D7-E2217E9EDFA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95917A-DBDF-4A0C-81F8-598D9EED88F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6CBC0AA-B2A9-4A76-9B04-1B0B6F60644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58E176D-384F-46F9-ABDB-4B838BF283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F237C75-258B-4C4E-9868-091EC22BE0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EE34470-DC72-41BC-9B3F-696AF767FFD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377A341-0D23-4491-9DCC-C4CFD06ABB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A9B9252-253C-4521-9635-E32ED77CCB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5A229F-00A9-41FC-9842-0C565608F6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5EF90D-D2CA-4EB5-A002-33E69C6EE9A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228028-5376-4991-8820-5327F0FF63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3D3EEE8-B494-4C60-AF34-5D6F225775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F39F54-D867-4FF1-BA02-02BB68ADB5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704C2C-F972-4957-8012-E2915626C42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562FDD-1589-47AA-8BAD-4AC761FA560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40CAA0-A0C0-4CCA-A323-B7E50DE1B3F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5A24709-0566-4891-8D9F-EBF00BD357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375F3CA-5F2B-4D54-9B0C-6ECA65890C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D22AB2-E6F3-4622-94DF-58C76A3D1F8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6B5E6B-E085-4B33-8B8D-172B10F08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0C6D420-6641-41DD-80DC-518B873891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1BC0BC-E997-4E24-AEF8-B562960820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4C3E5F-64D4-4024-AE32-9CB61BB96DA2}" type="slidenum">
              <a:rPr lang="en-US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EF6A4-92F1-4C70-A2F9-3DB9FD643F58}" type="slidenum">
              <a:rPr lang="en-US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9680" cy="238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5400" b="0" strike="noStrike" spc="-1" dirty="0">
                <a:solidFill>
                  <a:srgbClr val="000000"/>
                </a:solidFill>
              </a:rPr>
              <a:t>Balancing Efficiency and</a:t>
            </a:r>
            <a:r>
              <a:rPr sz="5400" dirty="0"/>
              <a:t/>
            </a:r>
            <a:br>
              <a:rPr sz="5400" dirty="0"/>
            </a:br>
            <a:r>
              <a:rPr lang="en-US" sz="5400" b="0" strike="noStrike" spc="-1" dirty="0">
                <a:solidFill>
                  <a:srgbClr val="000000"/>
                </a:solidFill>
              </a:rPr>
              <a:t>Flexibility</a:t>
            </a:r>
            <a:endParaRPr lang="en-US" sz="5400" b="0" strike="noStrike" spc="-1" dirty="0"/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39680" cy="165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</a:rPr>
              <a:t>Cost of Abstractions in Embedded Systems</a:t>
            </a:r>
            <a:r>
              <a:rPr sz="2400" dirty="0">
                <a:latin typeface="+mj-lt"/>
              </a:rPr>
              <a:t/>
            </a:r>
            <a:br>
              <a:rPr sz="2400" dirty="0">
                <a:latin typeface="+mj-lt"/>
              </a:rPr>
            </a:br>
            <a:r>
              <a:rPr sz="2400" dirty="0">
                <a:latin typeface="+mj-lt"/>
              </a:rPr>
              <a:t/>
            </a:r>
            <a:br>
              <a:rPr sz="2400" dirty="0">
                <a:latin typeface="+mj-lt"/>
              </a:rPr>
            </a:br>
            <a:r>
              <a:rPr lang="en-US" sz="2400" b="0" strike="noStrike" spc="-1" dirty="0">
                <a:solidFill>
                  <a:srgbClr val="000000"/>
                </a:solidFill>
                <a:latin typeface="+mj-lt"/>
              </a:rPr>
              <a:t>Marcell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+mj-lt"/>
              </a:rPr>
              <a:t>Juhasz</a:t>
            </a:r>
            <a:endParaRPr lang="en-US" sz="2400" b="0" strike="noStrike" spc="-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églalap 149"/>
          <p:cNvSpPr/>
          <p:nvPr/>
        </p:nvSpPr>
        <p:spPr>
          <a:xfrm>
            <a:off x="2834640" y="6035040"/>
            <a:ext cx="648900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Téglalap 150"/>
          <p:cNvSpPr/>
          <p:nvPr/>
        </p:nvSpPr>
        <p:spPr>
          <a:xfrm>
            <a:off x="7095600" y="2976008"/>
            <a:ext cx="2554509" cy="292354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55" name="Görbe összekötő 154"/>
          <p:cNvSpPr/>
          <p:nvPr/>
        </p:nvSpPr>
        <p:spPr>
          <a:xfrm flipH="1">
            <a:off x="3917092" y="3108960"/>
            <a:ext cx="3116228" cy="79083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Görbe összekötő 155"/>
          <p:cNvSpPr/>
          <p:nvPr/>
        </p:nvSpPr>
        <p:spPr>
          <a:xfrm flipH="1">
            <a:off x="3367216" y="3108960"/>
            <a:ext cx="3666464" cy="81431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églalap 156"/>
          <p:cNvSpPr/>
          <p:nvPr/>
        </p:nvSpPr>
        <p:spPr>
          <a:xfrm>
            <a:off x="2791080" y="6035040"/>
            <a:ext cx="660636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D8BDCF4-39CC-4666-80EB-10E1C88F4B02}" type="slidenum">
              <a:t>10</a:t>
            </a:fld>
            <a:endParaRPr/>
          </a:p>
        </p:txBody>
      </p:sp>
      <p:sp>
        <p:nvSpPr>
          <p:cNvPr id="11" name="Téglalap 10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ubtitle 9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89" name="Téglalap 688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0" name="Téglalap 689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1" name="Téglalap 690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2" name="Téglalap 691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3" name="Téglalap 692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4" name="Téglalap 693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95" name="Téglalap 694"/>
          <p:cNvSpPr/>
          <p:nvPr/>
        </p:nvSpPr>
        <p:spPr>
          <a:xfrm>
            <a:off x="365400" y="1499760"/>
            <a:ext cx="749160" cy="492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6" name="Téglalap 695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BB0C9FC-3958-4B59-BD9B-34A527C86228}" type="slidenum">
              <a:t>100</a:t>
            </a:fld>
            <a:endParaRPr/>
          </a:p>
        </p:txBody>
      </p:sp>
      <p:sp>
        <p:nvSpPr>
          <p:cNvPr id="18" name="Téglalap 17"/>
          <p:cNvSpPr/>
          <p:nvPr/>
        </p:nvSpPr>
        <p:spPr>
          <a:xfrm>
            <a:off x="4297680" y="2357640"/>
            <a:ext cx="2223260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 measurement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Téglalap 18"/>
          <p:cNvSpPr/>
          <p:nvPr/>
        </p:nvSpPr>
        <p:spPr>
          <a:xfrm>
            <a:off x="7900200" y="2558520"/>
            <a:ext cx="160422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Analog input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1097639" y="2502000"/>
            <a:ext cx="2166167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Clock configuration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2809439" y="4459320"/>
            <a:ext cx="1809281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Delays (us,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6126479" y="4332600"/>
            <a:ext cx="1829467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Communication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with PC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" name="Téglalap 22"/>
          <p:cNvSpPr/>
          <p:nvPr/>
        </p:nvSpPr>
        <p:spPr>
          <a:xfrm>
            <a:off x="9820439" y="4440960"/>
            <a:ext cx="785265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LEDs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Téglalap 702"/>
          <p:cNvSpPr/>
          <p:nvPr/>
        </p:nvSpPr>
        <p:spPr>
          <a:xfrm>
            <a:off x="1691640" y="1737360"/>
            <a:ext cx="9644040" cy="20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04" name="Subtitle 8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01AFA0-55D5-4B78-BBB2-770F18FCFAF5}" type="slidenum">
              <a:t>101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ubtitle 2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06" name="Téglalap 705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Téglalap 706"/>
          <p:cNvSpPr/>
          <p:nvPr/>
        </p:nvSpPr>
        <p:spPr>
          <a:xfrm>
            <a:off x="738360" y="1710360"/>
            <a:ext cx="4105080" cy="148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input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output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alt_func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analog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8" name="Téglalap 707"/>
          <p:cNvSpPr/>
          <p:nvPr/>
        </p:nvSpPr>
        <p:spPr>
          <a:xfrm>
            <a:off x="720360" y="4017240"/>
            <a:ext cx="3848760" cy="15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port_f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port_d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port_c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port_b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port_a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9" name="Téglalap 708"/>
          <p:cNvSpPr/>
          <p:nvPr/>
        </p:nvSpPr>
        <p:spPr>
          <a:xfrm>
            <a:off x="6309360" y="2560320"/>
            <a:ext cx="5300640" cy="198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lang="en-US" sz="1800" b="0" strike="noStrike" spc="-1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lang="en-US" sz="1800" b="0" strike="noStrike" spc="-1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2B14FF-E349-4955-818D-76988133E304}" type="slidenum">
              <a:t>102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ubtitle 2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11" name="Téglalap 710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Téglalap 711"/>
          <p:cNvSpPr/>
          <p:nvPr/>
        </p:nvSpPr>
        <p:spPr>
          <a:xfrm>
            <a:off x="731520" y="1703160"/>
            <a:ext cx="6032160" cy="181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3" name="Téglalap 712"/>
          <p:cNvSpPr/>
          <p:nvPr/>
        </p:nvSpPr>
        <p:spPr>
          <a:xfrm>
            <a:off x="731520" y="4114440"/>
            <a:ext cx="6262200" cy="191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    is_valid_low_pin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425D87-2D3A-40A8-ADC8-9962A61A47C5}" type="slidenum">
              <a:t>103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ubtitle 2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15" name="Téglalap 714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6" name="Téglalap 715"/>
          <p:cNvSpPr/>
          <p:nvPr/>
        </p:nvSpPr>
        <p:spPr>
          <a:xfrm>
            <a:off x="731520" y="2091960"/>
            <a:ext cx="7220880" cy="316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50296E-0DC0-45C1-843B-4F06F3376538}" type="slidenum">
              <a:t>104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ubtitle 3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18" name="Téglalap 717"/>
          <p:cNvSpPr/>
          <p:nvPr/>
        </p:nvSpPr>
        <p:spPr>
          <a:xfrm>
            <a:off x="585000" y="1605960"/>
            <a:ext cx="9412560" cy="312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GpioInitConfig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is_valid_gpio_config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pin...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configure_pins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static_assert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sizeof...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lang="en-US" sz="1600" b="0" strike="noStrike" spc="-1">
                <a:solidFill>
                  <a:srgbClr val="A31515"/>
                </a:solidFill>
                <a:latin typeface="Consolas"/>
                <a:ea typeface="DejaVu Sans"/>
              </a:rPr>
              <a:t>"No pins provided."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35F602D-B0C8-4955-962A-3AD76EB8FA16}" type="slidenum">
              <a:t>105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ubtitle 8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20" name="Téglalap 719"/>
          <p:cNvSpPr/>
          <p:nvPr/>
        </p:nvSpPr>
        <p:spPr>
          <a:xfrm>
            <a:off x="3350520" y="2231280"/>
            <a:ext cx="5127120" cy="290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21" name="Picture 1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05920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2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3" name="Picture 4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341856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4" name="Picture 5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4206240"/>
            <a:ext cx="728280" cy="627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696F146-866B-49DB-A6D9-6847BEAC9C90}" type="slidenum">
              <a:t>106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ubtitle 9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726" name="Kép 725"/>
          <p:cNvPicPr/>
          <p:nvPr/>
        </p:nvPicPr>
        <p:blipFill>
          <a:blip r:embed="rId2"/>
          <a:stretch/>
        </p:blipFill>
        <p:spPr>
          <a:xfrm>
            <a:off x="2378880" y="1110960"/>
            <a:ext cx="7223040" cy="541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E202076-3467-4467-A669-D62DAB4AAEEF}" type="slidenum">
              <a:t>107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Kép 726"/>
          <p:cNvPicPr/>
          <p:nvPr/>
        </p:nvPicPr>
        <p:blipFill>
          <a:blip r:embed="rId2"/>
          <a:stretch/>
        </p:blipFill>
        <p:spPr>
          <a:xfrm>
            <a:off x="2378880" y="1152000"/>
            <a:ext cx="7206120" cy="5404320"/>
          </a:xfrm>
          <a:prstGeom prst="rect">
            <a:avLst/>
          </a:prstGeom>
          <a:ln w="0">
            <a:noFill/>
          </a:ln>
        </p:spPr>
      </p:pic>
      <p:sp>
        <p:nvSpPr>
          <p:cNvPr id="728" name="Subtitle 9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0FFA55-F234-41B6-8D71-43744C20C96F}" type="slidenum">
              <a:t>108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Kép 728"/>
          <p:cNvPicPr/>
          <p:nvPr/>
        </p:nvPicPr>
        <p:blipFill>
          <a:blip r:embed="rId2"/>
          <a:stretch/>
        </p:blipFill>
        <p:spPr>
          <a:xfrm>
            <a:off x="2378880" y="1152000"/>
            <a:ext cx="7206120" cy="5404320"/>
          </a:xfrm>
          <a:prstGeom prst="rect">
            <a:avLst/>
          </a:prstGeom>
          <a:ln w="0">
            <a:noFill/>
          </a:ln>
        </p:spPr>
      </p:pic>
      <p:sp>
        <p:nvSpPr>
          <p:cNvPr id="730" name="Subtitle 9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31" name="Téglalap 730"/>
          <p:cNvSpPr/>
          <p:nvPr/>
        </p:nvSpPr>
        <p:spPr>
          <a:xfrm>
            <a:off x="4244759" y="3108240"/>
            <a:ext cx="3824653" cy="384120"/>
          </a:xfrm>
          <a:prstGeom prst="rect">
            <a:avLst/>
          </a:prstGeom>
          <a:solidFill>
            <a:srgbClr val="FF972F"/>
          </a:solidFill>
          <a:ln w="38160">
            <a:solidFill>
              <a:srgbClr val="ED4C0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64080" rIns="109080" bIns="6408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Execute 1 extra loop every 4 loops.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6F30A8-0B36-4B72-8909-458E094EA050}" type="slidenum">
              <a:t>109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églalap 157"/>
          <p:cNvSpPr/>
          <p:nvPr/>
        </p:nvSpPr>
        <p:spPr>
          <a:xfrm>
            <a:off x="3431160" y="5855040"/>
            <a:ext cx="5326200" cy="6368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Téglalap 158"/>
          <p:cNvSpPr/>
          <p:nvPr/>
        </p:nvSpPr>
        <p:spPr>
          <a:xfrm>
            <a:off x="7096486" y="3270600"/>
            <a:ext cx="1843628" cy="25107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63" name="Görbe összekötő 162"/>
          <p:cNvSpPr/>
          <p:nvPr/>
        </p:nvSpPr>
        <p:spPr>
          <a:xfrm flipH="1">
            <a:off x="3348680" y="3383280"/>
            <a:ext cx="3685719" cy="53999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Téglalap 163"/>
          <p:cNvSpPr/>
          <p:nvPr/>
        </p:nvSpPr>
        <p:spPr>
          <a:xfrm>
            <a:off x="3431160" y="5855040"/>
            <a:ext cx="5326200" cy="63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39F920A-E44B-4D12-A397-D3276661643A}" type="slidenum">
              <a:t>11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ubtitle 2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33" name="Téglalap 732"/>
          <p:cNvSpPr/>
          <p:nvPr/>
        </p:nvSpPr>
        <p:spPr>
          <a:xfrm>
            <a:off x="825120" y="2099520"/>
            <a:ext cx="6855480" cy="8104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oscillator_config_1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oscillator_config_3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7F598CA-2535-4CE9-BEF2-E05B02D0CDF0}" type="slidenum">
              <a:t>110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églalap 733"/>
          <p:cNvSpPr/>
          <p:nvPr/>
        </p:nvSpPr>
        <p:spPr>
          <a:xfrm>
            <a:off x="5012999" y="2143897"/>
            <a:ext cx="2121225" cy="74633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Subtitle 9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36" name="Görbe összekötő 735"/>
          <p:cNvSpPr/>
          <p:nvPr/>
        </p:nvSpPr>
        <p:spPr>
          <a:xfrm flipV="1">
            <a:off x="7168320" y="1443960"/>
            <a:ext cx="1207080" cy="65556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Téglalap 736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non-type template parameter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377592-56BD-4100-A8D9-9D112A181305}" type="slidenum">
              <a:t>111</a:t>
            </a:fld>
            <a:endParaRPr/>
          </a:p>
        </p:txBody>
      </p:sp>
      <p:sp>
        <p:nvSpPr>
          <p:cNvPr id="8" name="Téglalap 7"/>
          <p:cNvSpPr/>
          <p:nvPr/>
        </p:nvSpPr>
        <p:spPr>
          <a:xfrm>
            <a:off x="825120" y="2099520"/>
            <a:ext cx="6855480" cy="8104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oscillator_config_1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oscillator_config_3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églalap 21"/>
          <p:cNvSpPr/>
          <p:nvPr/>
        </p:nvSpPr>
        <p:spPr>
          <a:xfrm>
            <a:off x="5012999" y="2143897"/>
            <a:ext cx="2121225" cy="74633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9" name="Téglalap 738"/>
          <p:cNvSpPr/>
          <p:nvPr/>
        </p:nvSpPr>
        <p:spPr>
          <a:xfrm>
            <a:off x="2688840" y="2143896"/>
            <a:ext cx="2228400" cy="74633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1" name="Subtitle 9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45" name="Téglalap 744"/>
          <p:cNvSpPr/>
          <p:nvPr/>
        </p:nvSpPr>
        <p:spPr>
          <a:xfrm>
            <a:off x="2194560" y="38037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Consolas"/>
              </a:rPr>
              <a:t>_ZN3hal3rcc4CRcc20configure_oscillatorIX...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746" name="Téglalap 745"/>
          <p:cNvSpPr/>
          <p:nvPr/>
        </p:nvSpPr>
        <p:spPr>
          <a:xfrm>
            <a:off x="2194560" y="431568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Consolas"/>
              </a:rPr>
              <a:t>_ZN3hal3rcc4CRcc20configure_oscillatorIX...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747" name="Téglalap 746"/>
          <p:cNvSpPr/>
          <p:nvPr/>
        </p:nvSpPr>
        <p:spPr>
          <a:xfrm>
            <a:off x="2194560" y="48279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Consolas"/>
              </a:rPr>
              <a:t>_ZN3hal3rcc4CRcc20configure_oscillatorIX...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748" name="Görbe összekötő 747"/>
          <p:cNvSpPr/>
          <p:nvPr/>
        </p:nvSpPr>
        <p:spPr>
          <a:xfrm>
            <a:off x="840960" y="2230560"/>
            <a:ext cx="1353240" cy="173736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9" name="Görbe összekötő 748"/>
          <p:cNvSpPr/>
          <p:nvPr/>
        </p:nvSpPr>
        <p:spPr>
          <a:xfrm>
            <a:off x="859320" y="2395440"/>
            <a:ext cx="1334880" cy="202968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Görbe összekötő 749"/>
          <p:cNvSpPr/>
          <p:nvPr/>
        </p:nvSpPr>
        <p:spPr>
          <a:xfrm>
            <a:off x="822960" y="2614680"/>
            <a:ext cx="1371240" cy="235908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0CEF72B-EAD5-4C88-8A96-311C52E1028C}" type="slidenum">
              <a:t>112</a:t>
            </a:fld>
            <a:endParaRPr/>
          </a:p>
        </p:txBody>
      </p:sp>
      <p:sp>
        <p:nvSpPr>
          <p:cNvPr id="15" name="Téglalap 14"/>
          <p:cNvSpPr/>
          <p:nvPr/>
        </p:nvSpPr>
        <p:spPr>
          <a:xfrm>
            <a:off x="825120" y="2099520"/>
            <a:ext cx="6855480" cy="8104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oscillator_config_1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oscillator_config_3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20" name="Görbe összekötő 19"/>
          <p:cNvSpPr/>
          <p:nvPr/>
        </p:nvSpPr>
        <p:spPr>
          <a:xfrm flipV="1">
            <a:off x="7168320" y="1443960"/>
            <a:ext cx="1207080" cy="65556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Téglalap 20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non-type template parameter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8"/>
          <p:cNvSpPr/>
          <p:nvPr/>
        </p:nvSpPr>
        <p:spPr>
          <a:xfrm>
            <a:off x="5012999" y="2143897"/>
            <a:ext cx="2121225" cy="74633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églalap 19"/>
          <p:cNvSpPr/>
          <p:nvPr/>
        </p:nvSpPr>
        <p:spPr>
          <a:xfrm>
            <a:off x="2688840" y="2143896"/>
            <a:ext cx="2228400" cy="74633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3" name="Subtitle 9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57" name="Téglalap 756"/>
          <p:cNvSpPr/>
          <p:nvPr/>
        </p:nvSpPr>
        <p:spPr>
          <a:xfrm>
            <a:off x="2194560" y="38037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latin typeface="Consolas"/>
              </a:rPr>
              <a:t>_ZN3hal3rcc4CRcc20configure_oscillatorIX...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58" name="Téglalap 757"/>
          <p:cNvSpPr/>
          <p:nvPr/>
        </p:nvSpPr>
        <p:spPr>
          <a:xfrm>
            <a:off x="2194560" y="431568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latin typeface="Consolas"/>
              </a:rPr>
              <a:t>_ZN3hal3rcc4CRcc20configure_oscillatorIX...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59" name="Téglalap 758"/>
          <p:cNvSpPr/>
          <p:nvPr/>
        </p:nvSpPr>
        <p:spPr>
          <a:xfrm>
            <a:off x="2194560" y="48279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latin typeface="Consolas"/>
              </a:rPr>
              <a:t>_ZN3hal3rcc4CRcc20configure_oscillatorIX...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60" name="Görbe összekötő 759"/>
          <p:cNvSpPr/>
          <p:nvPr/>
        </p:nvSpPr>
        <p:spPr>
          <a:xfrm>
            <a:off x="840960" y="2230560"/>
            <a:ext cx="1353240" cy="1737360"/>
          </a:xfrm>
          <a:prstGeom prst="curvedConnector3">
            <a:avLst>
              <a:gd name="adj1" fmla="val -41588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Görbe összekötő 760"/>
          <p:cNvSpPr/>
          <p:nvPr/>
        </p:nvSpPr>
        <p:spPr>
          <a:xfrm>
            <a:off x="859320" y="2395440"/>
            <a:ext cx="1334880" cy="202968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Görbe összekötő 761"/>
          <p:cNvSpPr/>
          <p:nvPr/>
        </p:nvSpPr>
        <p:spPr>
          <a:xfrm>
            <a:off x="822960" y="2614680"/>
            <a:ext cx="1371240" cy="235908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3" name="Szabadkézi sokszög 762"/>
          <p:cNvSpPr/>
          <p:nvPr/>
        </p:nvSpPr>
        <p:spPr>
          <a:xfrm>
            <a:off x="8558640" y="3328200"/>
            <a:ext cx="493560" cy="212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Téglalap 763"/>
          <p:cNvSpPr/>
          <p:nvPr/>
        </p:nvSpPr>
        <p:spPr>
          <a:xfrm>
            <a:off x="9052560" y="4078080"/>
            <a:ext cx="160782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Binary size</a:t>
            </a:r>
          </a:p>
        </p:txBody>
      </p:sp>
      <p:sp>
        <p:nvSpPr>
          <p:cNvPr id="765" name="Téglalap 764"/>
          <p:cNvSpPr/>
          <p:nvPr/>
        </p:nvSpPr>
        <p:spPr>
          <a:xfrm>
            <a:off x="9054360" y="4717080"/>
            <a:ext cx="197280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latin typeface="Arial"/>
              </a:rPr>
              <a:t>Compilation time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40096B-F457-4B64-BD4B-8432C94354A2}" type="slidenum">
              <a:t>113</a:t>
            </a:fld>
            <a:endParaRPr/>
          </a:p>
        </p:txBody>
      </p:sp>
      <p:sp>
        <p:nvSpPr>
          <p:cNvPr id="18" name="Téglalap 17"/>
          <p:cNvSpPr/>
          <p:nvPr/>
        </p:nvSpPr>
        <p:spPr>
          <a:xfrm>
            <a:off x="825120" y="2099520"/>
            <a:ext cx="6855480" cy="8104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oscillator_config_1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hal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</a:rPr>
              <a:t>CRcc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::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</a:rPr>
              <a:t>configure_oscillator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</a:rPr>
              <a:t>oscillator_config_3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</a:rPr>
              <a:t>&gt;();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21" name="Görbe összekötő 20"/>
          <p:cNvSpPr/>
          <p:nvPr/>
        </p:nvSpPr>
        <p:spPr>
          <a:xfrm flipV="1">
            <a:off x="7168320" y="1443960"/>
            <a:ext cx="1207080" cy="65556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églalap 21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non-type template parameter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ubtitle 9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LED Blinking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5B14A5D-CE8F-4C87-B190-A6C0D5D7802C}" type="slidenum">
              <a:t>114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églalap 164"/>
          <p:cNvSpPr/>
          <p:nvPr/>
        </p:nvSpPr>
        <p:spPr>
          <a:xfrm>
            <a:off x="2379600" y="6035040"/>
            <a:ext cx="740124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églalap 165"/>
          <p:cNvSpPr/>
          <p:nvPr/>
        </p:nvSpPr>
        <p:spPr>
          <a:xfrm>
            <a:off x="7096485" y="3541679"/>
            <a:ext cx="1862163" cy="264201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70" name="Görbe összekötő 169"/>
          <p:cNvSpPr/>
          <p:nvPr/>
        </p:nvSpPr>
        <p:spPr>
          <a:xfrm flipH="1" flipV="1">
            <a:off x="4584356" y="3441357"/>
            <a:ext cx="2449323" cy="209043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Téglalap 170"/>
          <p:cNvSpPr/>
          <p:nvPr/>
        </p:nvSpPr>
        <p:spPr>
          <a:xfrm>
            <a:off x="2379600" y="6035040"/>
            <a:ext cx="74293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4BB0AA3-96D2-446E-97D0-EE1B165A1112}" type="slidenum">
              <a:t>12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églalap 171"/>
          <p:cNvSpPr/>
          <p:nvPr/>
        </p:nvSpPr>
        <p:spPr>
          <a:xfrm>
            <a:off x="2631240" y="6035040"/>
            <a:ext cx="682956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Téglalap 172"/>
          <p:cNvSpPr/>
          <p:nvPr/>
        </p:nvSpPr>
        <p:spPr>
          <a:xfrm>
            <a:off x="7095600" y="3812038"/>
            <a:ext cx="2578956" cy="265692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77" name="Görbe összekötő 176"/>
          <p:cNvSpPr/>
          <p:nvPr/>
        </p:nvSpPr>
        <p:spPr>
          <a:xfrm flipH="1" flipV="1">
            <a:off x="4590534" y="3429000"/>
            <a:ext cx="2443145" cy="495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Szabadkézi sokszög 177"/>
          <p:cNvSpPr/>
          <p:nvPr/>
        </p:nvSpPr>
        <p:spPr>
          <a:xfrm flipH="1">
            <a:off x="3385751" y="3924718"/>
            <a:ext cx="3647927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Téglalap 178"/>
          <p:cNvSpPr/>
          <p:nvPr/>
        </p:nvSpPr>
        <p:spPr>
          <a:xfrm>
            <a:off x="2631240" y="6035040"/>
            <a:ext cx="69264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6798EFE-CC80-4506-A27B-AA607A95A374}" type="slidenum">
              <a:t>13</a:t>
            </a:fld>
            <a:endParaRPr/>
          </a:p>
        </p:txBody>
      </p:sp>
      <p:sp>
        <p:nvSpPr>
          <p:cNvPr id="11" name="Téglalap 10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églalap 179"/>
          <p:cNvSpPr/>
          <p:nvPr/>
        </p:nvSpPr>
        <p:spPr>
          <a:xfrm>
            <a:off x="3408480" y="5855040"/>
            <a:ext cx="5371920" cy="5990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Téglalap 180"/>
          <p:cNvSpPr/>
          <p:nvPr/>
        </p:nvSpPr>
        <p:spPr>
          <a:xfrm>
            <a:off x="7095600" y="4078091"/>
            <a:ext cx="3470058" cy="280327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85" name="Görbe összekötő 184"/>
          <p:cNvSpPr/>
          <p:nvPr/>
        </p:nvSpPr>
        <p:spPr>
          <a:xfrm flipH="1" flipV="1">
            <a:off x="3348680" y="3917092"/>
            <a:ext cx="3694359" cy="28194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églalap 185"/>
          <p:cNvSpPr/>
          <p:nvPr/>
        </p:nvSpPr>
        <p:spPr>
          <a:xfrm>
            <a:off x="3408480" y="5855040"/>
            <a:ext cx="5371920" cy="59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841A68-36A2-42E9-9D6C-4394687980C0}" type="slidenum">
              <a:t>14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églalap 186"/>
          <p:cNvSpPr/>
          <p:nvPr/>
        </p:nvSpPr>
        <p:spPr>
          <a:xfrm>
            <a:off x="3385440" y="6035040"/>
            <a:ext cx="541764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Téglalap 187"/>
          <p:cNvSpPr/>
          <p:nvPr/>
        </p:nvSpPr>
        <p:spPr>
          <a:xfrm>
            <a:off x="7095600" y="4338394"/>
            <a:ext cx="3430012" cy="30035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92" name="Görbe összekötő 191"/>
          <p:cNvSpPr/>
          <p:nvPr/>
        </p:nvSpPr>
        <p:spPr>
          <a:xfrm flipH="1" flipV="1">
            <a:off x="2971800" y="4389120"/>
            <a:ext cx="4061880" cy="84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Téglalap 192"/>
          <p:cNvSpPr/>
          <p:nvPr/>
        </p:nvSpPr>
        <p:spPr>
          <a:xfrm>
            <a:off x="3385440" y="6035040"/>
            <a:ext cx="541764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214AF3B-C482-4A20-8F6F-EB527CBE8BD0}" type="slidenum">
              <a:t>15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églalap 193"/>
          <p:cNvSpPr/>
          <p:nvPr/>
        </p:nvSpPr>
        <p:spPr>
          <a:xfrm>
            <a:off x="959400" y="3200400"/>
            <a:ext cx="456948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Téglalap 194"/>
          <p:cNvSpPr/>
          <p:nvPr/>
        </p:nvSpPr>
        <p:spPr>
          <a:xfrm>
            <a:off x="7588800" y="1403640"/>
            <a:ext cx="4203720" cy="1094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97" name="Téglalap 196"/>
          <p:cNvSpPr/>
          <p:nvPr/>
        </p:nvSpPr>
        <p:spPr>
          <a:xfrm>
            <a:off x="457560" y="954719"/>
            <a:ext cx="6854040" cy="54661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98" name="Görbe összekötő 197"/>
          <p:cNvSpPr/>
          <p:nvPr/>
        </p:nvSpPr>
        <p:spPr>
          <a:xfrm flipH="1">
            <a:off x="5528880" y="1920240"/>
            <a:ext cx="1962720" cy="1413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Téglalap 198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200" name="Téglalap 199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894C01-791B-42C4-98A2-F011691FFB9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églalap 200"/>
          <p:cNvSpPr/>
          <p:nvPr/>
        </p:nvSpPr>
        <p:spPr>
          <a:xfrm>
            <a:off x="959400" y="3429000"/>
            <a:ext cx="470664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Téglalap 201"/>
          <p:cNvSpPr/>
          <p:nvPr/>
        </p:nvSpPr>
        <p:spPr>
          <a:xfrm>
            <a:off x="7589520" y="2546640"/>
            <a:ext cx="4203720" cy="77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06" name="Görbe összekötő 205"/>
          <p:cNvSpPr/>
          <p:nvPr/>
        </p:nvSpPr>
        <p:spPr>
          <a:xfrm flipH="1">
            <a:off x="5712120" y="2926080"/>
            <a:ext cx="1824840" cy="637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Téglalap 206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EC687E0-BCF1-4BE1-8209-691B93DA8A0D}" type="slidenum">
              <a:t>17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églalap 207"/>
          <p:cNvSpPr/>
          <p:nvPr/>
        </p:nvSpPr>
        <p:spPr>
          <a:xfrm>
            <a:off x="959400" y="4149000"/>
            <a:ext cx="397512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Téglalap 208"/>
          <p:cNvSpPr/>
          <p:nvPr/>
        </p:nvSpPr>
        <p:spPr>
          <a:xfrm>
            <a:off x="7588800" y="333360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13" name="Görbe összekötő 212"/>
          <p:cNvSpPr/>
          <p:nvPr/>
        </p:nvSpPr>
        <p:spPr>
          <a:xfrm flipH="1">
            <a:off x="5208840" y="3474720"/>
            <a:ext cx="2328480" cy="819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Téglalap 213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0494A2E-5145-4898-9F29-DA7412158A7B}" type="slidenum">
              <a:t>18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églalap 214"/>
          <p:cNvSpPr/>
          <p:nvPr/>
        </p:nvSpPr>
        <p:spPr>
          <a:xfrm>
            <a:off x="2514600" y="4663440"/>
            <a:ext cx="141408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Téglalap 215"/>
          <p:cNvSpPr/>
          <p:nvPr/>
        </p:nvSpPr>
        <p:spPr>
          <a:xfrm>
            <a:off x="7589520" y="360792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20" name="Görbe összekötő 219"/>
          <p:cNvSpPr/>
          <p:nvPr/>
        </p:nvSpPr>
        <p:spPr>
          <a:xfrm flipH="1">
            <a:off x="3974040" y="3749040"/>
            <a:ext cx="3562920" cy="91116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églalap 220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E3F1B4B-C9BA-496F-8249-CE508F7106A9}" type="slidenum">
              <a:t>19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err="1">
                <a:solidFill>
                  <a:srgbClr val="000000"/>
                </a:solidFill>
                <a:latin typeface="+mj-lt"/>
                <a:ea typeface="DejaVu Sans"/>
                <a:cs typeface="Calibri" panose="020F0502020204030204" pitchFamily="34" charset="0"/>
              </a:rPr>
              <a:t>whoami</a:t>
            </a:r>
            <a:endParaRPr lang="en-US" sz="3200" b="0" strike="noStrike" spc="-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120" cy="38765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+mj-lt"/>
                <a:ea typeface="DejaVu Sans"/>
                <a:cs typeface="Calibri" panose="020F0502020204030204" pitchFamily="34" charset="0"/>
              </a:rPr>
              <a:t>Marcell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+mj-lt"/>
                <a:ea typeface="DejaVu Sans"/>
                <a:cs typeface="Calibri" panose="020F0502020204030204" pitchFamily="34" charset="0"/>
              </a:rPr>
              <a:t>Juhasz</a:t>
            </a:r>
            <a:endParaRPr lang="en-US" sz="24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github.com/juhaszmarcell96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linkedin.com/in/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juhaszmarcell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marcell.juhasz96@gmail.com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400" b="1" strike="noStrike" spc="-1" dirty="0" err="1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Zühlke</a:t>
            </a:r>
            <a:r>
              <a:rPr lang="en-US" sz="2400" b="1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 Engineering (Austria) GmbH</a:t>
            </a:r>
            <a:endParaRPr lang="en-US" sz="24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Rivergate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Handelskai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 92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1200, Vienna, Austria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wien@zuehlke.com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Calibri"/>
                <a:cs typeface="Calibri" panose="020F0502020204030204" pitchFamily="34" charset="0"/>
              </a:rPr>
              <a:t>+43 1 205 11 6800</a:t>
            </a:r>
            <a:endParaRPr lang="en-US" sz="1800" b="0" strike="noStrike" spc="-1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2" name="Kép 91"/>
          <p:cNvPicPr/>
          <p:nvPr/>
        </p:nvPicPr>
        <p:blipFill>
          <a:blip r:embed="rId2"/>
          <a:stretch/>
        </p:blipFill>
        <p:spPr>
          <a:xfrm>
            <a:off x="1371600" y="1234440"/>
            <a:ext cx="2147400" cy="2147400"/>
          </a:xfrm>
          <a:prstGeom prst="rect">
            <a:avLst/>
          </a:prstGeom>
          <a:ln w="0">
            <a:noFill/>
          </a:ln>
        </p:spPr>
      </p:pic>
      <p:pic>
        <p:nvPicPr>
          <p:cNvPr id="93" name="Kép 92"/>
          <p:cNvPicPr/>
          <p:nvPr/>
        </p:nvPicPr>
        <p:blipFill>
          <a:blip r:embed="rId3"/>
          <a:stretch/>
        </p:blipFill>
        <p:spPr>
          <a:xfrm>
            <a:off x="8560440" y="1234440"/>
            <a:ext cx="2147400" cy="2147400"/>
          </a:xfrm>
          <a:prstGeom prst="rect">
            <a:avLst/>
          </a:prstGeom>
          <a:ln w="0">
            <a:noFill/>
          </a:ln>
        </p:spPr>
      </p:pic>
      <p:pic>
        <p:nvPicPr>
          <p:cNvPr id="94" name="Kép 93"/>
          <p:cNvPicPr/>
          <p:nvPr/>
        </p:nvPicPr>
        <p:blipFill>
          <a:blip r:embed="rId4"/>
          <a:stretch/>
        </p:blipFill>
        <p:spPr>
          <a:xfrm>
            <a:off x="1479600" y="4354521"/>
            <a:ext cx="1918800" cy="1918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B659A30-B852-4452-87C1-AFF0E1A3E87F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églalap 221"/>
          <p:cNvSpPr/>
          <p:nvPr/>
        </p:nvSpPr>
        <p:spPr>
          <a:xfrm>
            <a:off x="4434840" y="4663440"/>
            <a:ext cx="15512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Téglalap 222"/>
          <p:cNvSpPr/>
          <p:nvPr/>
        </p:nvSpPr>
        <p:spPr>
          <a:xfrm>
            <a:off x="7588800" y="388224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27" name="Görbe összekötő 226"/>
          <p:cNvSpPr/>
          <p:nvPr/>
        </p:nvSpPr>
        <p:spPr>
          <a:xfrm flipH="1">
            <a:off x="6077160" y="4023360"/>
            <a:ext cx="1459800" cy="636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Téglalap 227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FC3EA5A-939F-4350-B98D-DD50127B9C9D}" type="slidenum">
              <a:t>20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églalap 228"/>
          <p:cNvSpPr/>
          <p:nvPr/>
        </p:nvSpPr>
        <p:spPr>
          <a:xfrm>
            <a:off x="2514600" y="4663440"/>
            <a:ext cx="36086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Téglalap 229"/>
          <p:cNvSpPr/>
          <p:nvPr/>
        </p:nvSpPr>
        <p:spPr>
          <a:xfrm>
            <a:off x="7588800" y="4144835"/>
            <a:ext cx="4203720" cy="286765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34" name="Görbe összekötő 233"/>
          <p:cNvSpPr/>
          <p:nvPr/>
        </p:nvSpPr>
        <p:spPr>
          <a:xfrm flipH="1">
            <a:off x="6351480" y="4297680"/>
            <a:ext cx="1185480" cy="45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Téglalap 234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8038E9F-43D9-4456-BE98-04A449EE1758}" type="slidenum">
              <a:t>21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églalap 235"/>
          <p:cNvSpPr/>
          <p:nvPr/>
        </p:nvSpPr>
        <p:spPr>
          <a:xfrm>
            <a:off x="2148840" y="4434840"/>
            <a:ext cx="8654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Téglalap 236"/>
          <p:cNvSpPr/>
          <p:nvPr/>
        </p:nvSpPr>
        <p:spPr>
          <a:xfrm>
            <a:off x="7588800" y="4434840"/>
            <a:ext cx="420372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41" name="Görbe összekötő 240"/>
          <p:cNvSpPr/>
          <p:nvPr/>
        </p:nvSpPr>
        <p:spPr>
          <a:xfrm flipH="1" flipV="1">
            <a:off x="3197160" y="4522680"/>
            <a:ext cx="4340160" cy="8820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Téglalap 241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39972FF-E7F2-4A35-9706-4B8D12DCE885}" type="slidenum">
              <a:t>22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églalap 242"/>
          <p:cNvSpPr/>
          <p:nvPr/>
        </p:nvSpPr>
        <p:spPr>
          <a:xfrm>
            <a:off x="1417320" y="4434840"/>
            <a:ext cx="168840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Téglalap 243"/>
          <p:cNvSpPr/>
          <p:nvPr/>
        </p:nvSpPr>
        <p:spPr>
          <a:xfrm>
            <a:off x="7588800" y="4712164"/>
            <a:ext cx="4203720" cy="25943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48" name="Görbe összekötő 247"/>
          <p:cNvSpPr/>
          <p:nvPr/>
        </p:nvSpPr>
        <p:spPr>
          <a:xfrm flipH="1" flipV="1">
            <a:off x="3197160" y="4522680"/>
            <a:ext cx="4340160" cy="36252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Téglalap 248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7AF0AE-EF99-41B2-85C3-B6B2555DB9DF}" type="slidenum">
              <a:t>23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églalap 249"/>
          <p:cNvSpPr/>
          <p:nvPr/>
        </p:nvSpPr>
        <p:spPr>
          <a:xfrm>
            <a:off x="1417320" y="4673160"/>
            <a:ext cx="493452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Téglalap 250"/>
          <p:cNvSpPr/>
          <p:nvPr/>
        </p:nvSpPr>
        <p:spPr>
          <a:xfrm>
            <a:off x="7588800" y="4972467"/>
            <a:ext cx="4203720" cy="28209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55" name="Görbe összekötő 254"/>
          <p:cNvSpPr/>
          <p:nvPr/>
        </p:nvSpPr>
        <p:spPr>
          <a:xfrm flipH="1" flipV="1">
            <a:off x="6442920" y="4797360"/>
            <a:ext cx="1094040" cy="31680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Téglalap 255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AE8C770-67C3-4AD1-89FA-BC4085D746C7}" type="slidenum">
              <a:t>24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églalap 256"/>
          <p:cNvSpPr/>
          <p:nvPr/>
        </p:nvSpPr>
        <p:spPr>
          <a:xfrm>
            <a:off x="1417320" y="4901760"/>
            <a:ext cx="5574600" cy="261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>
              <a:latin typeface="+mj-lt"/>
            </a:endParaRPr>
          </a:p>
        </p:txBody>
      </p:sp>
      <p:sp>
        <p:nvSpPr>
          <p:cNvPr id="261" name="Téglalap 260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9DD644-0BBF-4DDF-A993-48C6D23C113B}" type="slidenum">
              <a:t>25</a:t>
            </a:fld>
            <a:endParaRPr/>
          </a:p>
        </p:txBody>
      </p:sp>
      <p:sp>
        <p:nvSpPr>
          <p:cNvPr id="8" name="Téglalap 7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églalap 261"/>
          <p:cNvSpPr/>
          <p:nvPr/>
        </p:nvSpPr>
        <p:spPr>
          <a:xfrm>
            <a:off x="1417320" y="5167440"/>
            <a:ext cx="173412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Téglalap 262"/>
          <p:cNvSpPr/>
          <p:nvPr/>
        </p:nvSpPr>
        <p:spPr>
          <a:xfrm>
            <a:off x="7588800" y="5532120"/>
            <a:ext cx="4203720" cy="267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>
              <a:latin typeface="+mj-lt"/>
            </a:endParaRPr>
          </a:p>
        </p:txBody>
      </p:sp>
      <p:sp>
        <p:nvSpPr>
          <p:cNvPr id="267" name="Görbe összekötő 266"/>
          <p:cNvSpPr/>
          <p:nvPr/>
        </p:nvSpPr>
        <p:spPr>
          <a:xfrm flipH="1" flipV="1">
            <a:off x="3197160" y="5300280"/>
            <a:ext cx="4340160" cy="40824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Téglalap 267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Téglalap 268"/>
          <p:cNvSpPr/>
          <p:nvPr/>
        </p:nvSpPr>
        <p:spPr>
          <a:xfrm>
            <a:off x="3914280" y="6035040"/>
            <a:ext cx="43603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41AFB5-5467-444C-AE60-2D139B86B900}" type="slidenum">
              <a:t>26</a:t>
            </a:fld>
            <a:endParaRPr/>
          </a:p>
        </p:txBody>
      </p:sp>
      <p:sp>
        <p:nvSpPr>
          <p:cNvPr id="11" name="Téglalap 10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7635240" y="1357920"/>
            <a:ext cx="4248720" cy="453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[r0,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push    {r4, r5,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r2, #15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ldrb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r3, [r0,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cmp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r3,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bhi.n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80001da &lt;GPIO_Init+0x42&gt;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bne.n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80001c4 &lt;GPIO_Init+0x2c&gt;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#3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r2, r2, #1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lsls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r2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r5, [pc, #44]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ldr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bics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r1, r4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r4, r3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r1, [r5,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Kép 269"/>
          <p:cNvPicPr/>
          <p:nvPr/>
        </p:nvPicPr>
        <p:blipFill>
          <a:blip r:embed="rId2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Functions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272" name="Kép 271"/>
          <p:cNvPicPr/>
          <p:nvPr/>
        </p:nvPicPr>
        <p:blipFill>
          <a:blip r:embed="rId3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1ED70DC-C9FA-4B90-B3FB-D2BDA0DE3E0B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Kép 272"/>
          <p:cNvPicPr/>
          <p:nvPr/>
        </p:nvPicPr>
        <p:blipFill>
          <a:blip r:embed="rId2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Functions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275" name="Kép 274"/>
          <p:cNvPicPr/>
          <p:nvPr/>
        </p:nvPicPr>
        <p:blipFill>
          <a:blip r:embed="rId3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66F543-450E-491B-9D36-9B6750F2E08A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Kép 275"/>
          <p:cNvPicPr/>
          <p:nvPr/>
        </p:nvPicPr>
        <p:blipFill>
          <a:blip r:embed="rId2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Functions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278" name="Kép 277"/>
          <p:cNvPicPr/>
          <p:nvPr/>
        </p:nvPicPr>
        <p:blipFill>
          <a:blip r:embed="rId3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F59263-9230-478F-9EE7-5E946536AA4E}" type="slidenum"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Motivation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2"/>
          <a:stretch/>
        </p:blipFill>
        <p:spPr>
          <a:xfrm>
            <a:off x="8006400" y="1670040"/>
            <a:ext cx="1761120" cy="198360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5840" cy="41304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 is dominant in the embedded world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direct interaction with hardware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flexible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robust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efficient</a:t>
            </a:r>
            <a:endParaRPr lang="en-US" sz="2400" b="0" strike="noStrike" spc="-1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lang="en-US" sz="2400" b="0" strike="noStrike" spc="-1" dirty="0">
              <a:latin typeface="+mj-lt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Common opinions: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 is as efficient as it gets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abstraction = less efficient software</a:t>
            </a:r>
            <a:endParaRPr lang="en-US" sz="2400" b="0" strike="noStrike" spc="-1" dirty="0">
              <a:latin typeface="+mj-lt"/>
            </a:endParaRPr>
          </a:p>
          <a:p>
            <a:pPr marL="800280" lvl="1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C++ comes with inherent runtime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overhead</a:t>
            </a:r>
            <a:endParaRPr lang="en-US" sz="2400" b="0" strike="noStrike" spc="-1" dirty="0">
              <a:latin typeface="+mj-lt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915400" y="4800600"/>
            <a:ext cx="919440" cy="7927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7772400" y="4343400"/>
            <a:ext cx="922680" cy="900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7BAF363-7116-4D55-8AFF-BA4A1F366A59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Kép 278"/>
          <p:cNvPicPr/>
          <p:nvPr/>
        </p:nvPicPr>
        <p:blipFill>
          <a:blip r:embed="rId2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Functions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281" name="Kép 280"/>
          <p:cNvPicPr/>
          <p:nvPr/>
        </p:nvPicPr>
        <p:blipFill>
          <a:blip r:embed="rId3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82" name="Téglalap 281"/>
          <p:cNvSpPr/>
          <p:nvPr/>
        </p:nvSpPr>
        <p:spPr>
          <a:xfrm>
            <a:off x="3456360" y="5675040"/>
            <a:ext cx="401040" cy="63324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920B6-B5FB-414A-A75B-AD939FDDE7D5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Kép 282"/>
          <p:cNvPicPr/>
          <p:nvPr/>
        </p:nvPicPr>
        <p:blipFill>
          <a:blip r:embed="rId2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Functions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285" name="Kép 284"/>
          <p:cNvPicPr/>
          <p:nvPr/>
        </p:nvPicPr>
        <p:blipFill>
          <a:blip r:embed="rId3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A075262-0707-49C9-BE39-C62C3193E6F2}" type="slidenum"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87" name="Téglalap 286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Téglalap 287"/>
          <p:cNvSpPr/>
          <p:nvPr/>
        </p:nvSpPr>
        <p:spPr>
          <a:xfrm>
            <a:off x="4754880" y="4709160"/>
            <a:ext cx="28328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20766C-E600-4496-8131-68AD92BFD860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90" name="Téglalap 289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1" name="Téglalap 290"/>
          <p:cNvSpPr/>
          <p:nvPr/>
        </p:nvSpPr>
        <p:spPr>
          <a:xfrm>
            <a:off x="4754880" y="4709160"/>
            <a:ext cx="19184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2" name="Téglalap 291"/>
          <p:cNvSpPr/>
          <p:nvPr/>
        </p:nvSpPr>
        <p:spPr>
          <a:xfrm>
            <a:off x="6675120" y="4709160"/>
            <a:ext cx="912600" cy="12326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0D509D-850F-4AEE-AEE1-6328BD797C7E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ubtitle 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98" name="Kép 297"/>
          <p:cNvPicPr/>
          <p:nvPr/>
        </p:nvPicPr>
        <p:blipFill>
          <a:blip r:embed="rId2"/>
          <a:stretch/>
        </p:blipFill>
        <p:spPr>
          <a:xfrm>
            <a:off x="201168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28A10B-759B-483A-BC59-901B5208A92C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Kép 298"/>
          <p:cNvPicPr/>
          <p:nvPr/>
        </p:nvPicPr>
        <p:blipFill>
          <a:blip r:embed="rId2"/>
          <a:stretch/>
        </p:blipFill>
        <p:spPr>
          <a:xfrm>
            <a:off x="201204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300" name="Subtitle 4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1" name="Téglalap 300"/>
          <p:cNvSpPr/>
          <p:nvPr/>
        </p:nvSpPr>
        <p:spPr>
          <a:xfrm>
            <a:off x="6172200" y="4800600"/>
            <a:ext cx="4661640" cy="18727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FC60C2F-5F21-4749-B1BB-90E161725B5A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églalap 301"/>
          <p:cNvSpPr/>
          <p:nvPr/>
        </p:nvSpPr>
        <p:spPr>
          <a:xfrm>
            <a:off x="1508760" y="1875960"/>
            <a:ext cx="104976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Subtitle 3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4" name="Téglalap 303"/>
          <p:cNvSpPr/>
          <p:nvPr/>
        </p:nvSpPr>
        <p:spPr>
          <a:xfrm>
            <a:off x="777240" y="1828800"/>
            <a:ext cx="8076960" cy="25429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address) :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(address)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   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reinterpret_cast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volatile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*&gt;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    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05" name="Kép 304"/>
          <p:cNvPicPr/>
          <p:nvPr/>
        </p:nvPicPr>
        <p:blipFill>
          <a:blip r:embed="rId2"/>
          <a:stretch/>
        </p:blipFill>
        <p:spPr>
          <a:xfrm>
            <a:off x="556776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06" name="Téglalap 305"/>
          <p:cNvSpPr/>
          <p:nvPr/>
        </p:nvSpPr>
        <p:spPr>
          <a:xfrm>
            <a:off x="7452360" y="4480560"/>
            <a:ext cx="1095480" cy="2725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C4B17A7-5851-4953-9354-E9E3A4E98C4E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églalap 306"/>
          <p:cNvSpPr/>
          <p:nvPr/>
        </p:nvSpPr>
        <p:spPr>
          <a:xfrm>
            <a:off x="1281600" y="2342880"/>
            <a:ext cx="338004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Subtitle 4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9" name="Téglalap 308"/>
          <p:cNvSpPr/>
          <p:nvPr/>
        </p:nvSpPr>
        <p:spPr>
          <a:xfrm>
            <a:off x="777240" y="1828800"/>
            <a:ext cx="8076960" cy="260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address) :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(address)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   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reinterpret_cast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volatile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*&gt;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    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10" name="Kép 309"/>
          <p:cNvPicPr/>
          <p:nvPr/>
        </p:nvPicPr>
        <p:blipFill>
          <a:blip r:embed="rId2"/>
          <a:stretch/>
        </p:blipFill>
        <p:spPr>
          <a:xfrm>
            <a:off x="556776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11" name="Téglalap 310"/>
          <p:cNvSpPr/>
          <p:nvPr/>
        </p:nvSpPr>
        <p:spPr>
          <a:xfrm>
            <a:off x="5567760" y="4754880"/>
            <a:ext cx="2340000" cy="2268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08DB66C-51C5-4127-8428-7FB95F4164C5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églalap 311"/>
          <p:cNvSpPr/>
          <p:nvPr/>
        </p:nvSpPr>
        <p:spPr>
          <a:xfrm>
            <a:off x="1281600" y="2834640"/>
            <a:ext cx="648900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Subtitle 4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4" name="Téglalap 313"/>
          <p:cNvSpPr/>
          <p:nvPr/>
        </p:nvSpPr>
        <p:spPr>
          <a:xfrm>
            <a:off x="777240" y="1828799"/>
            <a:ext cx="8076960" cy="25563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address) :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(address)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   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reinterpret_cast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volatile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*&gt;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    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15" name="Kép 314"/>
          <p:cNvPicPr/>
          <p:nvPr/>
        </p:nvPicPr>
        <p:blipFill>
          <a:blip r:embed="rId2"/>
          <a:stretch/>
        </p:blipFill>
        <p:spPr>
          <a:xfrm>
            <a:off x="556740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16" name="Téglalap 315"/>
          <p:cNvSpPr/>
          <p:nvPr/>
        </p:nvSpPr>
        <p:spPr>
          <a:xfrm>
            <a:off x="5567400" y="5029200"/>
            <a:ext cx="3026160" cy="1810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89D770-4972-4D4E-AF00-64482A670B7C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églalap 316"/>
          <p:cNvSpPr/>
          <p:nvPr/>
        </p:nvSpPr>
        <p:spPr>
          <a:xfrm>
            <a:off x="1280160" y="3108960"/>
            <a:ext cx="7496280" cy="729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Subtitle 4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9" name="Téglalap 318"/>
          <p:cNvSpPr/>
          <p:nvPr/>
        </p:nvSpPr>
        <p:spPr>
          <a:xfrm>
            <a:off x="777240" y="1828800"/>
            <a:ext cx="8076960" cy="260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address) :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(address)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   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reinterpret_cast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volatile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*&gt;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    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20" name="Kép 319"/>
          <p:cNvPicPr/>
          <p:nvPr/>
        </p:nvPicPr>
        <p:blipFill>
          <a:blip r:embed="rId2"/>
          <a:stretch/>
        </p:blipFill>
        <p:spPr>
          <a:xfrm>
            <a:off x="556704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21" name="Téglalap 320"/>
          <p:cNvSpPr/>
          <p:nvPr/>
        </p:nvSpPr>
        <p:spPr>
          <a:xfrm>
            <a:off x="5567040" y="5212080"/>
            <a:ext cx="2706480" cy="1810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942B4B-8004-4DD2-A8A0-B2CA18B7C9CB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Overview</a:t>
            </a:r>
            <a:endParaRPr lang="en-US" sz="3200" b="0" strike="noStrike" spc="-1" dirty="0">
              <a:latin typeface="+mj-lt"/>
            </a:endParaRPr>
          </a:p>
        </p:txBody>
      </p:sp>
      <p:pic>
        <p:nvPicPr>
          <p:cNvPr id="101" name="Kép 100"/>
          <p:cNvPicPr/>
          <p:nvPr/>
        </p:nvPicPr>
        <p:blipFill>
          <a:blip r:embed="rId2"/>
          <a:stretch/>
        </p:blipFill>
        <p:spPr>
          <a:xfrm>
            <a:off x="861840" y="1547640"/>
            <a:ext cx="1420200" cy="1420200"/>
          </a:xfrm>
          <a:prstGeom prst="rect">
            <a:avLst/>
          </a:prstGeom>
          <a:ln w="0">
            <a:noFill/>
          </a:ln>
        </p:spPr>
      </p:pic>
      <p:sp>
        <p:nvSpPr>
          <p:cNvPr id="102" name="Téglalap 101"/>
          <p:cNvSpPr/>
          <p:nvPr/>
        </p:nvSpPr>
        <p:spPr>
          <a:xfrm>
            <a:off x="2286000" y="2057400"/>
            <a:ext cx="5025240" cy="42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u="sng" strike="noStrike" spc="-1" dirty="0">
                <a:solidFill>
                  <a:srgbClr val="000000"/>
                </a:solidFill>
                <a:uFillTx/>
                <a:latin typeface="+mj-lt"/>
                <a:ea typeface="DejaVu Sans"/>
              </a:rPr>
              <a:t>H</a:t>
            </a: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ardware </a:t>
            </a:r>
            <a:r>
              <a:rPr lang="en-US" sz="2400" b="1" u="sng" strike="noStrike" spc="-1" dirty="0">
                <a:solidFill>
                  <a:srgbClr val="000000"/>
                </a:solidFill>
                <a:uFillTx/>
                <a:latin typeface="+mj-lt"/>
                <a:ea typeface="DejaVu Sans"/>
              </a:rPr>
              <a:t>A</a:t>
            </a: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bstraction </a:t>
            </a:r>
            <a:r>
              <a:rPr lang="en-US" sz="2400" b="1" u="sng" strike="noStrike" spc="-1" dirty="0">
                <a:solidFill>
                  <a:srgbClr val="000000"/>
                </a:solidFill>
                <a:uFillTx/>
                <a:latin typeface="+mj-lt"/>
                <a:ea typeface="DejaVu Sans"/>
              </a:rPr>
              <a:t>L</a:t>
            </a:r>
            <a:r>
              <a:rPr lang="en-US" sz="24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ayer</a:t>
            </a:r>
            <a:endParaRPr lang="en-US" sz="2400" b="0" strike="noStrike" spc="-1" dirty="0">
              <a:latin typeface="+mj-lt"/>
            </a:endParaRPr>
          </a:p>
        </p:txBody>
      </p:sp>
      <p:sp>
        <p:nvSpPr>
          <p:cNvPr id="103" name="Téglalap 102"/>
          <p:cNvSpPr/>
          <p:nvPr/>
        </p:nvSpPr>
        <p:spPr>
          <a:xfrm>
            <a:off x="1600200" y="3429000"/>
            <a:ext cx="2739240" cy="164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lang="en-US" sz="2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lang="en-US" sz="2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4" name="Téglalap 103"/>
          <p:cNvSpPr/>
          <p:nvPr/>
        </p:nvSpPr>
        <p:spPr>
          <a:xfrm>
            <a:off x="5257800" y="3914640"/>
            <a:ext cx="472320" cy="6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5" name="Téglalap 104"/>
          <p:cNvSpPr/>
          <p:nvPr/>
        </p:nvSpPr>
        <p:spPr>
          <a:xfrm>
            <a:off x="6629400" y="3200400"/>
            <a:ext cx="5025240" cy="233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Constexpr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If Statements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721388-E5E1-4DFF-928D-7C1DF0A60BC7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églalap 321"/>
          <p:cNvSpPr/>
          <p:nvPr/>
        </p:nvSpPr>
        <p:spPr>
          <a:xfrm>
            <a:off x="457200" y="5865457"/>
            <a:ext cx="168984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Téglalap 322"/>
          <p:cNvSpPr/>
          <p:nvPr/>
        </p:nvSpPr>
        <p:spPr>
          <a:xfrm>
            <a:off x="457200" y="5616253"/>
            <a:ext cx="866880" cy="249204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Téglalap 323"/>
          <p:cNvSpPr/>
          <p:nvPr/>
        </p:nvSpPr>
        <p:spPr>
          <a:xfrm>
            <a:off x="457200" y="5363587"/>
            <a:ext cx="1049760" cy="248484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Téglalap 324"/>
          <p:cNvSpPr/>
          <p:nvPr/>
        </p:nvSpPr>
        <p:spPr>
          <a:xfrm>
            <a:off x="457200" y="5141658"/>
            <a:ext cx="1735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Subtitle 4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27" name="Téglalap 326"/>
          <p:cNvSpPr/>
          <p:nvPr/>
        </p:nvSpPr>
        <p:spPr>
          <a:xfrm>
            <a:off x="777240" y="1828800"/>
            <a:ext cx="8076960" cy="260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address) :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(address)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    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reinterpret_cast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volatile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*&gt;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m_address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val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    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28" name="Kép 327"/>
          <p:cNvPicPr/>
          <p:nvPr/>
        </p:nvPicPr>
        <p:blipFill>
          <a:blip r:embed="rId2"/>
          <a:stretch/>
        </p:blipFill>
        <p:spPr>
          <a:xfrm>
            <a:off x="556704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29" name="Téglalap 328"/>
          <p:cNvSpPr/>
          <p:nvPr/>
        </p:nvSpPr>
        <p:spPr>
          <a:xfrm>
            <a:off x="1051560" y="4958778"/>
            <a:ext cx="178920" cy="42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Téglalap 329"/>
          <p:cNvSpPr/>
          <p:nvPr/>
        </p:nvSpPr>
        <p:spPr>
          <a:xfrm>
            <a:off x="411480" y="5074920"/>
            <a:ext cx="5073480" cy="109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~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2u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|=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speed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2u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E4F241-DA9B-4864-8433-771B03C3F715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ubtitle 4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333" name="Kép 332"/>
          <p:cNvPicPr/>
          <p:nvPr/>
        </p:nvPicPr>
        <p:blipFill>
          <a:blip r:embed="rId2"/>
          <a:stretch/>
        </p:blipFill>
        <p:spPr>
          <a:xfrm>
            <a:off x="201204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B0763CC-3D06-4E50-A12D-9C1F06D3A962}" type="slidenum">
              <a:t>41</a:t>
            </a:fld>
            <a:endParaRPr/>
          </a:p>
        </p:txBody>
      </p:sp>
      <p:sp>
        <p:nvSpPr>
          <p:cNvPr id="332" name="Téglalap 331"/>
          <p:cNvSpPr/>
          <p:nvPr/>
        </p:nvSpPr>
        <p:spPr>
          <a:xfrm>
            <a:off x="2148840" y="1188720"/>
            <a:ext cx="5256000" cy="1186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Kép 333"/>
          <p:cNvPicPr/>
          <p:nvPr/>
        </p:nvPicPr>
        <p:blipFill>
          <a:blip r:embed="rId2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35" name="Téglalap 334"/>
          <p:cNvSpPr/>
          <p:nvPr/>
        </p:nvSpPr>
        <p:spPr>
          <a:xfrm>
            <a:off x="1508760" y="1875960"/>
            <a:ext cx="150696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Subtitle 3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7" name="Téglalap 336"/>
          <p:cNvSpPr/>
          <p:nvPr/>
        </p:nvSpPr>
        <p:spPr>
          <a:xfrm>
            <a:off x="777240" y="1828799"/>
            <a:ext cx="8966880" cy="35908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0x48000000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GPIO_MODE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MODER_MASK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38" name="Téglalap 337"/>
          <p:cNvSpPr/>
          <p:nvPr/>
        </p:nvSpPr>
        <p:spPr>
          <a:xfrm>
            <a:off x="4881240" y="5303520"/>
            <a:ext cx="1700640" cy="2268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0CF1E7-FE4D-427D-9428-C2AE2D5B6E41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Kép 338"/>
          <p:cNvPicPr/>
          <p:nvPr/>
        </p:nvPicPr>
        <p:blipFill>
          <a:blip r:embed="rId2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40" name="Téglalap 339"/>
          <p:cNvSpPr/>
          <p:nvPr/>
        </p:nvSpPr>
        <p:spPr>
          <a:xfrm>
            <a:off x="1280160" y="2377440"/>
            <a:ext cx="475308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Subtitle 4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2" name="Téglalap 341"/>
          <p:cNvSpPr/>
          <p:nvPr/>
        </p:nvSpPr>
        <p:spPr>
          <a:xfrm>
            <a:off x="777240" y="1828799"/>
            <a:ext cx="8966880" cy="35508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0x48000000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GPIO_MODE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MODER_MASK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43" name="Téglalap 342"/>
          <p:cNvSpPr/>
          <p:nvPr/>
        </p:nvSpPr>
        <p:spPr>
          <a:xfrm>
            <a:off x="2697840" y="5577840"/>
            <a:ext cx="4524120" cy="2268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B23760-44D6-41EB-9A57-9DBE10AB9D71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Kép 343"/>
          <p:cNvPicPr/>
          <p:nvPr/>
        </p:nvPicPr>
        <p:blipFill>
          <a:blip r:embed="rId2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45" name="Téglalap 344"/>
          <p:cNvSpPr/>
          <p:nvPr/>
        </p:nvSpPr>
        <p:spPr>
          <a:xfrm>
            <a:off x="1280160" y="2606040"/>
            <a:ext cx="8410680" cy="1461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Subtitle 4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7" name="Téglalap 346"/>
          <p:cNvSpPr/>
          <p:nvPr/>
        </p:nvSpPr>
        <p:spPr>
          <a:xfrm>
            <a:off x="777240" y="1828800"/>
            <a:ext cx="8966880" cy="35040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0x48000000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GPIO_MODE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MODER_MASK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48" name="Téglalap 347"/>
          <p:cNvSpPr/>
          <p:nvPr/>
        </p:nvSpPr>
        <p:spPr>
          <a:xfrm>
            <a:off x="2697840" y="5806440"/>
            <a:ext cx="6032880" cy="4096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1EE6344-FF74-4492-B964-6DE1578BDE59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Kép 348"/>
          <p:cNvPicPr/>
          <p:nvPr/>
        </p:nvPicPr>
        <p:blipFill>
          <a:blip r:embed="rId2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50" name="Téglalap 349"/>
          <p:cNvSpPr/>
          <p:nvPr/>
        </p:nvSpPr>
        <p:spPr>
          <a:xfrm>
            <a:off x="1280160" y="4297680"/>
            <a:ext cx="7953480" cy="775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Subtitle 4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2" name="Téglalap 351"/>
          <p:cNvSpPr/>
          <p:nvPr/>
        </p:nvSpPr>
        <p:spPr>
          <a:xfrm>
            <a:off x="777240" y="1828799"/>
            <a:ext cx="8966880" cy="35241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0x48000000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GPIO_MODE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MODER_MASK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53" name="Téglalap 352"/>
          <p:cNvSpPr/>
          <p:nvPr/>
        </p:nvSpPr>
        <p:spPr>
          <a:xfrm>
            <a:off x="2697840" y="6217920"/>
            <a:ext cx="4615560" cy="22824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3D2C1A1-3808-4E66-9D6B-7557E75DC9A5}" type="slidenum"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ubtitle 4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55" name="Téglalap 354"/>
          <p:cNvSpPr/>
          <p:nvPr/>
        </p:nvSpPr>
        <p:spPr>
          <a:xfrm>
            <a:off x="777240" y="1828800"/>
            <a:ext cx="8966880" cy="35174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class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private: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const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0x48000000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GPIO_MODE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        return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MODER_MASK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public: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    inline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std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::</a:t>
            </a:r>
            <a:r>
              <a:rPr lang="en-US" sz="1600" b="0" strike="noStrike" spc="-1" dirty="0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m_register</a:t>
            </a:r>
            <a:r>
              <a:rPr lang="en-US" sz="16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calculate_value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calculate_bitmask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56" name="Téglalap 355"/>
          <p:cNvSpPr/>
          <p:nvPr/>
        </p:nvSpPr>
        <p:spPr>
          <a:xfrm>
            <a:off x="7818120" y="1978674"/>
            <a:ext cx="3838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Téglalap 356"/>
          <p:cNvSpPr/>
          <p:nvPr/>
        </p:nvSpPr>
        <p:spPr>
          <a:xfrm>
            <a:off x="7954920" y="1726728"/>
            <a:ext cx="38847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Téglalap 358"/>
          <p:cNvSpPr/>
          <p:nvPr/>
        </p:nvSpPr>
        <p:spPr>
          <a:xfrm>
            <a:off x="6857640" y="1417319"/>
            <a:ext cx="5073480" cy="10522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 smtClean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&amp;=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~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OSPEEDR_MASK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2u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|=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speed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&lt;&lt;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DejaVu Sans"/>
              </a:rPr>
              <a:t>2u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pic>
        <p:nvPicPr>
          <p:cNvPr id="360" name="Kép 359"/>
          <p:cNvPicPr/>
          <p:nvPr/>
        </p:nvPicPr>
        <p:blipFill>
          <a:blip r:embed="rId2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0A29186-3F13-475B-9714-726A7D89D24C}" type="slidenum"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églalap 360"/>
          <p:cNvSpPr/>
          <p:nvPr/>
        </p:nvSpPr>
        <p:spPr>
          <a:xfrm>
            <a:off x="7132320" y="4251960"/>
            <a:ext cx="379296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Téglalap 361"/>
          <p:cNvSpPr/>
          <p:nvPr/>
        </p:nvSpPr>
        <p:spPr>
          <a:xfrm>
            <a:off x="7498080" y="3474720"/>
            <a:ext cx="388440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églalap 362"/>
          <p:cNvSpPr/>
          <p:nvPr/>
        </p:nvSpPr>
        <p:spPr>
          <a:xfrm>
            <a:off x="7498080" y="2971800"/>
            <a:ext cx="415872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Téglalap 363"/>
          <p:cNvSpPr/>
          <p:nvPr/>
        </p:nvSpPr>
        <p:spPr>
          <a:xfrm>
            <a:off x="744868" y="4531956"/>
            <a:ext cx="5438880" cy="714164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Téglalap 364"/>
          <p:cNvSpPr/>
          <p:nvPr/>
        </p:nvSpPr>
        <p:spPr>
          <a:xfrm>
            <a:off x="1123976" y="3448024"/>
            <a:ext cx="5027400" cy="912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églalap 365"/>
          <p:cNvSpPr/>
          <p:nvPr/>
        </p:nvSpPr>
        <p:spPr>
          <a:xfrm>
            <a:off x="1123976" y="2579344"/>
            <a:ext cx="4387320" cy="729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Subtitle 3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8" name="Téglalap 367"/>
          <p:cNvSpPr/>
          <p:nvPr/>
        </p:nvSpPr>
        <p:spPr>
          <a:xfrm>
            <a:off x="6675120" y="2194560"/>
            <a:ext cx="5210280" cy="31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4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/* ... */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4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DejaVu Sans"/>
              </a:rPr>
              <a:t>if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==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>
                <a:solidFill>
                  <a:srgbClr val="0070C1"/>
                </a:solidFill>
                <a:latin typeface="Consolas" panose="020B0609020204030204" pitchFamily="49" charset="0"/>
                <a:ea typeface="DejaVu Sans"/>
              </a:rPr>
              <a:t>GPIO_MODE_OUTPUT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4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COutputSpeedRegister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{};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ospeedr</a:t>
            </a:r>
            <a:r>
              <a:rPr lang="en-US" sz="14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4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set_speed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speed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4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COutputTypeRegister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otyper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{};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   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otyper</a:t>
            </a:r>
            <a:r>
              <a:rPr lang="en-US" sz="14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4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set_type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type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4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CModeRegister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{};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moder</a:t>
            </a:r>
            <a:r>
              <a:rPr lang="en-US" sz="1400" b="0" strike="noStrike" spc="-1" dirty="0" err="1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4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set_mode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,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DejaVu Sans"/>
              </a:rPr>
              <a:t>/* ... */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4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69" name="Téglalap 368"/>
          <p:cNvSpPr/>
          <p:nvPr/>
        </p:nvSpPr>
        <p:spPr>
          <a:xfrm>
            <a:off x="281520" y="2003040"/>
            <a:ext cx="6119280" cy="37503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795E26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400" b="0" strike="noStrike" spc="-1" dirty="0" err="1">
                <a:solidFill>
                  <a:srgbClr val="267F99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/* ... */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AF00DB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70C1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&amp;=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~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|=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speed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OTYPER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&amp;=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~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OTYPER_MASK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|=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(((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type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&amp;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GPIO_OUTPUT_TYPE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&gt;&gt;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Noto Sans CJK SC"/>
              </a:rPr>
              <a:t>4u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                                           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OTYPER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MODER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&amp;=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~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MODER_MASK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|=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&amp;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GPIO_MODE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&lt;&lt;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400" b="0" strike="noStrike" spc="-1" dirty="0" err="1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*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98658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400" b="0" strike="noStrike" spc="-1" dirty="0">
                <a:solidFill>
                  <a:srgbClr val="0000FF"/>
                </a:solidFill>
                <a:latin typeface="Consolas" panose="020B0609020204030204" pitchFamily="49" charset="0"/>
                <a:ea typeface="Noto Sans CJK SC"/>
              </a:rPr>
              <a:t>MODER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=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 </a:t>
            </a:r>
            <a:r>
              <a:rPr lang="en-US" sz="1400" b="0" strike="noStrike" spc="-1" dirty="0">
                <a:solidFill>
                  <a:srgbClr val="00108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008000"/>
                </a:solidFill>
                <a:latin typeface="Consolas" panose="020B0609020204030204" pitchFamily="49" charset="0"/>
                <a:ea typeface="Noto Sans CJK SC"/>
              </a:rPr>
              <a:t>    /* ... */</a:t>
            </a:r>
            <a:endParaRPr lang="en-US" sz="14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ts val="1426"/>
              </a:lnSpc>
              <a:buNone/>
            </a:pPr>
            <a:r>
              <a:rPr lang="en-US" sz="1400" b="0" strike="noStrike" spc="-1" dirty="0">
                <a:solidFill>
                  <a:srgbClr val="3B3B3B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4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370" name="Görbe összekötő 369"/>
          <p:cNvSpPr/>
          <p:nvPr/>
        </p:nvSpPr>
        <p:spPr>
          <a:xfrm>
            <a:off x="5577480" y="2971800"/>
            <a:ext cx="1873080" cy="272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Görbe összekötő 370"/>
          <p:cNvSpPr/>
          <p:nvPr/>
        </p:nvSpPr>
        <p:spPr>
          <a:xfrm flipV="1">
            <a:off x="6172200" y="3701160"/>
            <a:ext cx="1278360" cy="272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Görbe összekötő 371"/>
          <p:cNvSpPr/>
          <p:nvPr/>
        </p:nvSpPr>
        <p:spPr>
          <a:xfrm flipV="1">
            <a:off x="6217920" y="4524480"/>
            <a:ext cx="866880" cy="409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8BDC5B-2020-4D2C-842C-366A515D96B2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ubtitle 5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74" name="Kép 373"/>
          <p:cNvPicPr/>
          <p:nvPr/>
        </p:nvPicPr>
        <p:blipFill>
          <a:blip r:embed="rId2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375" name="Téglalap 374"/>
          <p:cNvSpPr/>
          <p:nvPr/>
        </p:nvSpPr>
        <p:spPr>
          <a:xfrm>
            <a:off x="4023360" y="3135960"/>
            <a:ext cx="4103280" cy="42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777D87-F2A8-4EDA-9862-CF68FAE4E0FC}" type="slidenum"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églalap 375"/>
          <p:cNvSpPr/>
          <p:nvPr/>
        </p:nvSpPr>
        <p:spPr>
          <a:xfrm>
            <a:off x="1691640" y="3794760"/>
            <a:ext cx="6307560" cy="546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Téglalap 376"/>
          <p:cNvSpPr/>
          <p:nvPr/>
        </p:nvSpPr>
        <p:spPr>
          <a:xfrm>
            <a:off x="1234440" y="4617720"/>
            <a:ext cx="53017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Subtitle 3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9" name="Téglalap 378"/>
          <p:cNvSpPr/>
          <p:nvPr/>
        </p:nvSpPr>
        <p:spPr>
          <a:xfrm>
            <a:off x="748800" y="1783080"/>
            <a:ext cx="7298280" cy="316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20FCDFC-0C50-4B87-9EF7-847578A72EB7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örbe összekötő 105"/>
          <p:cNvSpPr/>
          <p:nvPr/>
        </p:nvSpPr>
        <p:spPr>
          <a:xfrm flipH="1">
            <a:off x="3196440" y="3739320"/>
            <a:ext cx="813240" cy="162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Szabadkézi sokszög 106"/>
          <p:cNvSpPr/>
          <p:nvPr/>
        </p:nvSpPr>
        <p:spPr>
          <a:xfrm>
            <a:off x="2742480" y="3738960"/>
            <a:ext cx="2546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4840" cy="6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Methodology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10" name="Görbe összekötő 109"/>
          <p:cNvSpPr/>
          <p:nvPr/>
        </p:nvSpPr>
        <p:spPr>
          <a:xfrm flipV="1">
            <a:off x="6671880" y="1969200"/>
            <a:ext cx="1749600" cy="1762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Görbe összekötő 110"/>
          <p:cNvSpPr/>
          <p:nvPr/>
        </p:nvSpPr>
        <p:spPr>
          <a:xfrm>
            <a:off x="6671880" y="3739320"/>
            <a:ext cx="1749600" cy="1154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Téglalap 111"/>
          <p:cNvSpPr/>
          <p:nvPr/>
        </p:nvSpPr>
        <p:spPr>
          <a:xfrm>
            <a:off x="3074400" y="3311280"/>
            <a:ext cx="199836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3" name="Téglalap 112"/>
          <p:cNvSpPr/>
          <p:nvPr/>
        </p:nvSpPr>
        <p:spPr>
          <a:xfrm>
            <a:off x="2745720" y="2377440"/>
            <a:ext cx="2739240" cy="86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arm-none-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eabi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10.3.1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4" name="Téglalap 113"/>
          <p:cNvSpPr/>
          <p:nvPr/>
        </p:nvSpPr>
        <p:spPr>
          <a:xfrm>
            <a:off x="6489720" y="2514600"/>
            <a:ext cx="109764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5" name="Téglalap 114"/>
          <p:cNvSpPr/>
          <p:nvPr/>
        </p:nvSpPr>
        <p:spPr>
          <a:xfrm>
            <a:off x="6671880" y="4454280"/>
            <a:ext cx="96120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-flash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Téglalap 115"/>
          <p:cNvSpPr/>
          <p:nvPr/>
        </p:nvSpPr>
        <p:spPr>
          <a:xfrm>
            <a:off x="2286720" y="5368680"/>
            <a:ext cx="20545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7" name="Téglalap 116"/>
          <p:cNvSpPr/>
          <p:nvPr/>
        </p:nvSpPr>
        <p:spPr>
          <a:xfrm>
            <a:off x="8458200" y="3082680"/>
            <a:ext cx="351828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8" name="Téglalap 117"/>
          <p:cNvSpPr/>
          <p:nvPr/>
        </p:nvSpPr>
        <p:spPr>
          <a:xfrm>
            <a:off x="8458200" y="6054480"/>
            <a:ext cx="351828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9" name="Téglalap 118"/>
          <p:cNvSpPr/>
          <p:nvPr/>
        </p:nvSpPr>
        <p:spPr>
          <a:xfrm>
            <a:off x="5130360" y="5368680"/>
            <a:ext cx="1359720" cy="34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0" name="Görbe összekötő 119"/>
          <p:cNvSpPr/>
          <p:nvPr/>
        </p:nvSpPr>
        <p:spPr>
          <a:xfrm flipH="1">
            <a:off x="5761080" y="4049640"/>
            <a:ext cx="212760" cy="131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Görbe összekötő 120"/>
          <p:cNvSpPr/>
          <p:nvPr/>
        </p:nvSpPr>
        <p:spPr>
          <a:xfrm>
            <a:off x="9470160" y="2575800"/>
            <a:ext cx="709920" cy="503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Görbe összekötő 121"/>
          <p:cNvSpPr/>
          <p:nvPr/>
        </p:nvSpPr>
        <p:spPr>
          <a:xfrm>
            <a:off x="9470160" y="5486400"/>
            <a:ext cx="690840" cy="564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5920" cy="6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6560" cy="120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6560" cy="11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75F508B-9A5D-4527-B791-2AB06F4F9FF4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églalap 379"/>
          <p:cNvSpPr/>
          <p:nvPr/>
        </p:nvSpPr>
        <p:spPr>
          <a:xfrm>
            <a:off x="1676160" y="429768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Téglalap 380"/>
          <p:cNvSpPr/>
          <p:nvPr/>
        </p:nvSpPr>
        <p:spPr>
          <a:xfrm>
            <a:off x="1676160" y="333756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Téglalap 381"/>
          <p:cNvSpPr/>
          <p:nvPr/>
        </p:nvSpPr>
        <p:spPr>
          <a:xfrm>
            <a:off x="1676160" y="260604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Téglalap 382"/>
          <p:cNvSpPr/>
          <p:nvPr/>
        </p:nvSpPr>
        <p:spPr>
          <a:xfrm>
            <a:off x="1676160" y="2331720"/>
            <a:ext cx="626184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Subtitle 3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5" name="Téglalap 384"/>
          <p:cNvSpPr/>
          <p:nvPr/>
        </p:nvSpPr>
        <p:spPr>
          <a:xfrm>
            <a:off x="1144800" y="1783080"/>
            <a:ext cx="9745560" cy="356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DFD114-1FCC-4388-8AAB-1D5AA6CAA682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ubtitle 5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7" name="Téglalap 386"/>
          <p:cNvSpPr/>
          <p:nvPr/>
        </p:nvSpPr>
        <p:spPr>
          <a:xfrm>
            <a:off x="8155440" y="3722760"/>
            <a:ext cx="3044160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88" name="Kép 387"/>
          <p:cNvPicPr/>
          <p:nvPr/>
        </p:nvPicPr>
        <p:blipFill>
          <a:blip r:embed="rId2"/>
          <a:stretch/>
        </p:blipFill>
        <p:spPr>
          <a:xfrm>
            <a:off x="1097280" y="1691640"/>
            <a:ext cx="6216120" cy="4661640"/>
          </a:xfrm>
          <a:prstGeom prst="rect">
            <a:avLst/>
          </a:prstGeom>
          <a:ln w="0">
            <a:noFill/>
          </a:ln>
        </p:spPr>
      </p:pic>
      <p:pic>
        <p:nvPicPr>
          <p:cNvPr id="389" name="Kép 388"/>
          <p:cNvPicPr/>
          <p:nvPr/>
        </p:nvPicPr>
        <p:blipFill>
          <a:blip r:embed="rId3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8CBD0F4-C25E-489E-AA49-239D799BBDE5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églalap 389"/>
          <p:cNvSpPr/>
          <p:nvPr/>
        </p:nvSpPr>
        <p:spPr>
          <a:xfrm>
            <a:off x="1392480" y="2514600"/>
            <a:ext cx="1689840" cy="291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Subtitle 3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2" name="Téglalap 391"/>
          <p:cNvSpPr/>
          <p:nvPr/>
        </p:nvSpPr>
        <p:spPr>
          <a:xfrm>
            <a:off x="1325880" y="2514600"/>
            <a:ext cx="5231160" cy="33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3" name="Görbe összekötő 392"/>
          <p:cNvSpPr/>
          <p:nvPr/>
        </p:nvSpPr>
        <p:spPr>
          <a:xfrm>
            <a:off x="2423160" y="2853000"/>
            <a:ext cx="1141200" cy="1214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Téglalap 393"/>
          <p:cNvSpPr/>
          <p:nvPr/>
        </p:nvSpPr>
        <p:spPr>
          <a:xfrm>
            <a:off x="3794760" y="3977640"/>
            <a:ext cx="7130520" cy="214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6F8261-2697-45D8-A5E0-44091AF5E706}" type="slidenum"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églalap 394"/>
          <p:cNvSpPr/>
          <p:nvPr/>
        </p:nvSpPr>
        <p:spPr>
          <a:xfrm>
            <a:off x="2331720" y="2377440"/>
            <a:ext cx="36100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églalap 395"/>
          <p:cNvSpPr/>
          <p:nvPr/>
        </p:nvSpPr>
        <p:spPr>
          <a:xfrm>
            <a:off x="2247840" y="2331720"/>
            <a:ext cx="7854480" cy="216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7" name="Subtitle 3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9FAB9B5-07DF-4427-A9A3-E9A83AD3DD58}" type="slidenum"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églalap 397"/>
          <p:cNvSpPr/>
          <p:nvPr/>
        </p:nvSpPr>
        <p:spPr>
          <a:xfrm>
            <a:off x="5477040" y="4527000"/>
            <a:ext cx="4203720" cy="317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Téglalap 398"/>
          <p:cNvSpPr/>
          <p:nvPr/>
        </p:nvSpPr>
        <p:spPr>
          <a:xfrm>
            <a:off x="5486400" y="2789640"/>
            <a:ext cx="4203720" cy="317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Téglalap 399"/>
          <p:cNvSpPr/>
          <p:nvPr/>
        </p:nvSpPr>
        <p:spPr>
          <a:xfrm>
            <a:off x="2788920" y="4017240"/>
            <a:ext cx="6964560" cy="110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1" name="Subtitle 3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02" name="Téglalap 401"/>
          <p:cNvSpPr/>
          <p:nvPr/>
        </p:nvSpPr>
        <p:spPr>
          <a:xfrm>
            <a:off x="2788920" y="2279880"/>
            <a:ext cx="6853320" cy="110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3" name="Szabadkézi sokszög 402"/>
          <p:cNvSpPr/>
          <p:nvPr/>
        </p:nvSpPr>
        <p:spPr>
          <a:xfrm flipH="1">
            <a:off x="7859880" y="3194280"/>
            <a:ext cx="360" cy="118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B220C18-717E-4BA2-94E1-CE1D23AD4F23}" type="slidenum"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ubtitle 5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lang="en-US" sz="1800" b="0" strike="noStrike" spc="-1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5" name="Téglalap 404"/>
          <p:cNvSpPr/>
          <p:nvPr/>
        </p:nvSpPr>
        <p:spPr>
          <a:xfrm>
            <a:off x="7725960" y="2468880"/>
            <a:ext cx="3565080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Kép 405"/>
          <p:cNvPicPr/>
          <p:nvPr/>
        </p:nvPicPr>
        <p:blipFill>
          <a:blip r:embed="rId2"/>
          <a:stretch/>
        </p:blipFill>
        <p:spPr>
          <a:xfrm>
            <a:off x="1051560" y="1737360"/>
            <a:ext cx="6261480" cy="4695480"/>
          </a:xfrm>
          <a:prstGeom prst="rect">
            <a:avLst/>
          </a:prstGeom>
          <a:ln w="0">
            <a:noFill/>
          </a:ln>
        </p:spPr>
      </p:pic>
      <p:sp>
        <p:nvSpPr>
          <p:cNvPr id="407" name="Téglalap 406"/>
          <p:cNvSpPr/>
          <p:nvPr/>
        </p:nvSpPr>
        <p:spPr>
          <a:xfrm>
            <a:off x="7452360" y="3429000"/>
            <a:ext cx="4555080" cy="158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08" name="Kép 407"/>
          <p:cNvPicPr/>
          <p:nvPr/>
        </p:nvPicPr>
        <p:blipFill>
          <a:blip r:embed="rId3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7E1A85F-2811-459A-8CB0-7A29CB9C2D29}" type="slidenum"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Kép 408"/>
          <p:cNvPicPr/>
          <p:nvPr/>
        </p:nvPicPr>
        <p:blipFill>
          <a:blip r:embed="rId2"/>
          <a:stretch/>
        </p:blipFill>
        <p:spPr>
          <a:xfrm>
            <a:off x="1609560" y="120672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410" name="Subtitle 8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lang="en-US" sz="1800" b="0" strike="noStrike" spc="-1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11" name="Kép 410"/>
          <p:cNvPicPr/>
          <p:nvPr/>
        </p:nvPicPr>
        <p:blipFill>
          <a:blip r:embed="rId3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57E64C-CD46-4E61-8953-84580F028167}" type="slidenum"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églalap 411"/>
          <p:cNvSpPr/>
          <p:nvPr/>
        </p:nvSpPr>
        <p:spPr>
          <a:xfrm>
            <a:off x="1098360" y="2121120"/>
            <a:ext cx="6444000" cy="254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Subtitle 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14" name="Téglalap 413"/>
          <p:cNvSpPr/>
          <p:nvPr/>
        </p:nvSpPr>
        <p:spPr>
          <a:xfrm>
            <a:off x="1046520" y="2121120"/>
            <a:ext cx="10747800" cy="272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static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6C6405A-9A48-4306-81DC-B4DC408F1CAC}" type="slidenum"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ubtitle 5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16" name="Téglalap 415"/>
          <p:cNvSpPr/>
          <p:nvPr/>
        </p:nvSpPr>
        <p:spPr>
          <a:xfrm>
            <a:off x="4023359" y="3135960"/>
            <a:ext cx="4166193" cy="42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417" name="Kép 416"/>
          <p:cNvPicPr/>
          <p:nvPr/>
        </p:nvPicPr>
        <p:blipFill>
          <a:blip r:embed="rId2"/>
          <a:stretch/>
        </p:blipFill>
        <p:spPr>
          <a:xfrm>
            <a:off x="70225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C3355DB-8A5F-49BB-B316-7E754E0AE38F}" type="slidenum">
              <a:t>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Kép 417"/>
          <p:cNvPicPr/>
          <p:nvPr/>
        </p:nvPicPr>
        <p:blipFill>
          <a:blip r:embed="rId2"/>
          <a:stretch/>
        </p:blipFill>
        <p:spPr>
          <a:xfrm>
            <a:off x="1623960" y="118872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419" name="Subtitle 7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20" name="Kép 419"/>
          <p:cNvPicPr/>
          <p:nvPr/>
        </p:nvPicPr>
        <p:blipFill>
          <a:blip r:embed="rId3"/>
          <a:stretch/>
        </p:blipFill>
        <p:spPr>
          <a:xfrm>
            <a:off x="70225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F670AA2-3C00-4C86-BF45-FE14818FD01C}" type="slidenum">
              <a:t>59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Base Firmware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27" name="Téglalap 126"/>
          <p:cNvSpPr/>
          <p:nvPr/>
        </p:nvSpPr>
        <p:spPr>
          <a:xfrm>
            <a:off x="715320" y="1828799"/>
            <a:ext cx="6824520" cy="44546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lang="en-US" sz="18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lang="en-US" sz="1800" b="0" strike="noStrike" spc="-1" dirty="0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8" name="Téglalap 127"/>
          <p:cNvSpPr/>
          <p:nvPr/>
        </p:nvSpPr>
        <p:spPr>
          <a:xfrm>
            <a:off x="8761319" y="2971800"/>
            <a:ext cx="2514221" cy="1594022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64080" rIns="109080" bIns="6408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lang="en-US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lang="en-US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lang="en-US" sz="20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bss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1568 bytes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6F27D85-7AB1-43AF-8C3F-59C81F6C40C8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églalap 420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23" name="Téglalap 422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4" name="Téglalap 423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5" name="Szabadkézi sokszög 424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34AC6C-9028-4574-B52B-4B40E64F2855}" type="slidenum">
              <a:t>60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ubtitle 5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27" name="Téglalap 426"/>
          <p:cNvSpPr/>
          <p:nvPr/>
        </p:nvSpPr>
        <p:spPr>
          <a:xfrm>
            <a:off x="2743200" y="5257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8" name="Téglalap 427"/>
          <p:cNvSpPr/>
          <p:nvPr/>
        </p:nvSpPr>
        <p:spPr>
          <a:xfrm>
            <a:off x="2743200" y="4526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9" name="Téglalap 428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0" name="Téglalap 429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1" name="Téglalap 430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2" name="Görbe összekötő 431"/>
          <p:cNvSpPr/>
          <p:nvPr/>
        </p:nvSpPr>
        <p:spPr>
          <a:xfrm flipV="1">
            <a:off x="5349240" y="4341960"/>
            <a:ext cx="2513160" cy="565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Görbe összekötő 432"/>
          <p:cNvSpPr/>
          <p:nvPr/>
        </p:nvSpPr>
        <p:spPr>
          <a:xfrm>
            <a:off x="5349240" y="4910400"/>
            <a:ext cx="2513160" cy="300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Görbe összekötő 433"/>
          <p:cNvSpPr/>
          <p:nvPr/>
        </p:nvSpPr>
        <p:spPr>
          <a:xfrm>
            <a:off x="5349240" y="4910040"/>
            <a:ext cx="2513160" cy="986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Szabadkézi sokszög 434"/>
          <p:cNvSpPr/>
          <p:nvPr/>
        </p:nvSpPr>
        <p:spPr>
          <a:xfrm rot="16200000">
            <a:off x="2880360" y="507636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Téglalap 435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Téglalap 436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8" name="Téglalap 437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9" name="Szabadkézi sokszög 438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35DF72-9C37-4CE3-B27F-2F2D12FAF4F4}" type="slidenum">
              <a:t>61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églalap 439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Téglalap 440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Subtitle 5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43" name="Téglalap 442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4" name="Téglalap 443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5" name="Téglalap 444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6" name="Téglalap 445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7" name="Téglalap 446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8" name="Görbe összekötő 447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Görbe összekötő 448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Görbe összekötő 449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Szabadkézi sokszög 450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Téglalap 451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Téglalap 452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4" name="Téglalap 453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5" name="Szabadkézi sokszög 454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Szabadkézi sokszög 455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Szabadkézi sokszög 456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1860CD6-007F-42F4-90F9-BFB4AEBA5747}" type="slidenum">
              <a:t>62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églalap 457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Téglalap 458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Subtitle 5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61" name="Téglalap 460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2" name="Téglalap 461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Téglalap 462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4" name="Téglalap 463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5" name="Téglalap 464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6" name="Görbe összekötő 465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Görbe összekötő 466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Görbe összekötő 467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Szabadkézi sokszög 468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Téglalap 469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Téglalap 470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2" name="Téglalap 471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3" name="Szabadkézi sokszög 472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Szabadkézi sokszög 473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Szabadkézi sokszög 474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Téglalap 475"/>
          <p:cNvSpPr/>
          <p:nvPr/>
        </p:nvSpPr>
        <p:spPr>
          <a:xfrm>
            <a:off x="370800" y="3654360"/>
            <a:ext cx="3331080" cy="3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477" name="Görbe összekötő 476"/>
          <p:cNvSpPr/>
          <p:nvPr/>
        </p:nvSpPr>
        <p:spPr>
          <a:xfrm flipH="1" flipV="1">
            <a:off x="1873080" y="4707720"/>
            <a:ext cx="912960" cy="36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Téglalap 477"/>
          <p:cNvSpPr/>
          <p:nvPr/>
        </p:nvSpPr>
        <p:spPr>
          <a:xfrm>
            <a:off x="727560" y="4526280"/>
            <a:ext cx="1191240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9" name="Görbe összekötő 478"/>
          <p:cNvSpPr/>
          <p:nvPr/>
        </p:nvSpPr>
        <p:spPr>
          <a:xfrm>
            <a:off x="5212080" y="5257800"/>
            <a:ext cx="592920" cy="86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Téglalap 479"/>
          <p:cNvSpPr/>
          <p:nvPr/>
        </p:nvSpPr>
        <p:spPr>
          <a:xfrm>
            <a:off x="5802480" y="5943600"/>
            <a:ext cx="146556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79D6D9F-9B33-4065-8274-AAF228EBD7A3}" type="slidenum">
              <a:t>63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ubtitle 5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82" name="Kép 481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3" name="Téglalap 482"/>
          <p:cNvSpPr/>
          <p:nvPr/>
        </p:nvSpPr>
        <p:spPr>
          <a:xfrm>
            <a:off x="1419840" y="3154680"/>
            <a:ext cx="3516480" cy="110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virtual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    virtual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5444BA-091F-4702-94EC-3D8FA7D038F0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ubtitle 5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85" name="Kép 484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6" name="Téglalap 485"/>
          <p:cNvSpPr/>
          <p:nvPr/>
        </p:nvSpPr>
        <p:spPr>
          <a:xfrm>
            <a:off x="1371600" y="2526480"/>
            <a:ext cx="4072680" cy="231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F2737A-359A-493B-919E-7C9C2C0687F1}" type="slidenum">
              <a:t>65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ubtitle 5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88" name="Kép 487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9" name="Téglalap 488"/>
          <p:cNvSpPr/>
          <p:nvPr/>
        </p:nvSpPr>
        <p:spPr>
          <a:xfrm>
            <a:off x="808560" y="2395440"/>
            <a:ext cx="5407920" cy="272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DC8B4CF-8A67-4AD3-9BCF-59CC62818984}" type="slidenum">
              <a:t>66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Kép 489"/>
          <p:cNvPicPr/>
          <p:nvPr/>
        </p:nvPicPr>
        <p:blipFill>
          <a:blip r:embed="rId2"/>
          <a:stretch/>
        </p:blipFill>
        <p:spPr>
          <a:xfrm>
            <a:off x="365760" y="187452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1" name="Subtitle 6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92" name="Kép 491"/>
          <p:cNvPicPr/>
          <p:nvPr/>
        </p:nvPicPr>
        <p:blipFill>
          <a:blip r:embed="rId3"/>
          <a:stretch/>
        </p:blipFill>
        <p:spPr>
          <a:xfrm>
            <a:off x="811692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960148F-3B09-4A85-857B-6820CB59DF8C}" type="slidenum">
              <a:t>67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Kép 492"/>
          <p:cNvPicPr/>
          <p:nvPr/>
        </p:nvPicPr>
        <p:blipFill>
          <a:blip r:embed="rId2"/>
          <a:stretch/>
        </p:blipFill>
        <p:spPr>
          <a:xfrm>
            <a:off x="365760" y="187488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4" name="Subtitle 6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5" name="Téglalap 494"/>
          <p:cNvSpPr/>
          <p:nvPr/>
        </p:nvSpPr>
        <p:spPr>
          <a:xfrm>
            <a:off x="3108960" y="2468880"/>
            <a:ext cx="2741760" cy="37933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Téglalap 495"/>
          <p:cNvSpPr/>
          <p:nvPr/>
        </p:nvSpPr>
        <p:spPr>
          <a:xfrm>
            <a:off x="7330320" y="2405880"/>
            <a:ext cx="3869640" cy="188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lang="en-US" sz="1800" b="0" strike="noStrike" spc="-1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lang="en-US" sz="1800" b="0" strike="noStrike" spc="-1">
              <a:latin typeface="Arial"/>
            </a:endParaRPr>
          </a:p>
          <a:p>
            <a:pPr marL="864000" lvl="3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97" name="Kép 496"/>
          <p:cNvPicPr/>
          <p:nvPr/>
        </p:nvPicPr>
        <p:blipFill>
          <a:blip r:embed="rId3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C78F3F2-072F-4AB1-9312-1CDFE50873EB}" type="slidenum">
              <a:t>68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Kép 497"/>
          <p:cNvPicPr/>
          <p:nvPr/>
        </p:nvPicPr>
        <p:blipFill>
          <a:blip r:embed="rId2"/>
          <a:stretch/>
        </p:blipFill>
        <p:spPr>
          <a:xfrm>
            <a:off x="365760" y="187488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9" name="Subtitle 6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00" name="Téglalap 499"/>
          <p:cNvSpPr/>
          <p:nvPr/>
        </p:nvSpPr>
        <p:spPr>
          <a:xfrm>
            <a:off x="3017520" y="3749040"/>
            <a:ext cx="1050120" cy="25131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Téglalap 500"/>
          <p:cNvSpPr/>
          <p:nvPr/>
        </p:nvSpPr>
        <p:spPr>
          <a:xfrm>
            <a:off x="6995160" y="4297680"/>
            <a:ext cx="4784040" cy="98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2" name="Téglalap 501"/>
          <p:cNvSpPr/>
          <p:nvPr/>
        </p:nvSpPr>
        <p:spPr>
          <a:xfrm>
            <a:off x="7635240" y="2377440"/>
            <a:ext cx="2849040" cy="150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    delay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03" name="Kép 502"/>
          <p:cNvPicPr/>
          <p:nvPr/>
        </p:nvPicPr>
        <p:blipFill>
          <a:blip r:embed="rId3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655879A-4916-4905-BBA8-40CF1A79BBC2}" type="slidenum">
              <a:t>69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30" name="Téglalap 129"/>
          <p:cNvSpPr/>
          <p:nvPr/>
        </p:nvSpPr>
        <p:spPr>
          <a:xfrm>
            <a:off x="7543800" y="1976400"/>
            <a:ext cx="3882240" cy="304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latin typeface="+mj-lt"/>
                <a:ea typeface="DejaVu Sans"/>
              </a:rPr>
              <a:t>Enums</a:t>
            </a: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 are basically integers with no value restrictions</a:t>
            </a:r>
            <a:endParaRPr lang="en-US" sz="1800" b="0" strike="noStrike" spc="-1" dirty="0">
              <a:latin typeface="+mj-lt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Runtime branching based on input parameters</a:t>
            </a:r>
            <a:endParaRPr lang="en-US" sz="1800" b="0" strike="noStrike" spc="-1" dirty="0">
              <a:latin typeface="+mj-lt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Runtime bitmask calculations</a:t>
            </a:r>
            <a:endParaRPr lang="en-US" sz="1800" b="0" strike="noStrike" spc="-1" dirty="0">
              <a:latin typeface="+mj-lt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C++ support = extern “C”</a:t>
            </a:r>
            <a:endParaRPr lang="en-US" sz="1800" b="0" strike="noStrike" spc="-1" dirty="0">
              <a:latin typeface="+mj-lt"/>
            </a:endParaRPr>
          </a:p>
        </p:txBody>
      </p:sp>
      <p:sp>
        <p:nvSpPr>
          <p:cNvPr id="131" name="Téglalap 130"/>
          <p:cNvSpPr/>
          <p:nvPr/>
        </p:nvSpPr>
        <p:spPr>
          <a:xfrm>
            <a:off x="457559" y="954720"/>
            <a:ext cx="6975029" cy="55387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typedef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GPIO_Modes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*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uint32_t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DejaVu Sans"/>
              </a:rPr>
              <a:t>/* check the values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(!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IS_GPIO_MODE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 {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Noto Sans CJK SC"/>
              </a:rPr>
              <a:t>return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configure the GPIO based on the settings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GPIO_MODE_OUTPUT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&amp;= ~(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OSPEEDR_MASK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|= (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GPIO_SPEED_FREQ_LOW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&lt;&lt; (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-&gt;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*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Noto Sans CJK SC"/>
              </a:rPr>
              <a:t>2u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));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Noto Sans CJK SC"/>
              </a:rPr>
              <a:t>OSPEEDR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= </a:t>
            </a:r>
            <a:r>
              <a:rPr lang="en-US" sz="1600" b="0" strike="noStrike" spc="-1" dirty="0">
                <a:solidFill>
                  <a:srgbClr val="006D00"/>
                </a:solidFill>
                <a:latin typeface="Consolas" panose="020B0609020204030204" pitchFamily="49" charset="0"/>
                <a:ea typeface="Noto Sans CJK SC"/>
              </a:rPr>
              <a:t>temp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</a:t>
            </a:r>
            <a:r>
              <a:rPr lang="en-US" sz="1600" b="0" strike="noStrike" spc="-1" dirty="0">
                <a:solidFill>
                  <a:srgbClr val="666666"/>
                </a:solidFill>
                <a:latin typeface="Consolas" panose="020B0609020204030204" pitchFamily="49" charset="0"/>
                <a:ea typeface="Noto Sans CJK SC"/>
              </a:rPr>
              <a:t>/* ... */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32" name="Görbe összekötő 131"/>
          <p:cNvSpPr/>
          <p:nvPr/>
        </p:nvSpPr>
        <p:spPr>
          <a:xfrm flipH="1" flipV="1">
            <a:off x="2968200" y="1596240"/>
            <a:ext cx="4622040" cy="609441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Görbe összekötő 132"/>
          <p:cNvSpPr/>
          <p:nvPr/>
        </p:nvSpPr>
        <p:spPr>
          <a:xfrm flipH="1">
            <a:off x="5482800" y="3225114"/>
            <a:ext cx="2107440" cy="1114686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Görbe összekötő 133"/>
          <p:cNvSpPr/>
          <p:nvPr/>
        </p:nvSpPr>
        <p:spPr>
          <a:xfrm flipH="1">
            <a:off x="5711400" y="2205681"/>
            <a:ext cx="1878840" cy="1219719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Görbe összekötő 134"/>
          <p:cNvSpPr/>
          <p:nvPr/>
        </p:nvSpPr>
        <p:spPr>
          <a:xfrm flipH="1">
            <a:off x="6397200" y="4244546"/>
            <a:ext cx="1193040" cy="552454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DBF607F-DF77-4225-8287-E626CF2EF0B9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ubtitle 6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05" name="Kép 504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06" name="Téglalap 505"/>
          <p:cNvSpPr/>
          <p:nvPr/>
        </p:nvSpPr>
        <p:spPr>
          <a:xfrm>
            <a:off x="773640" y="231948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186DCFA-2B68-4D19-95B9-7164E347AFEB}" type="slidenum">
              <a:t>70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ubtitle 6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08" name="Kép 507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09" name="Téglalap 508"/>
          <p:cNvSpPr/>
          <p:nvPr/>
        </p:nvSpPr>
        <p:spPr>
          <a:xfrm>
            <a:off x="773280" y="231948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0" name="Téglalap 509"/>
          <p:cNvSpPr/>
          <p:nvPr/>
        </p:nvSpPr>
        <p:spPr>
          <a:xfrm>
            <a:off x="864720" y="429804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Téglalap 510"/>
          <p:cNvSpPr/>
          <p:nvPr/>
        </p:nvSpPr>
        <p:spPr>
          <a:xfrm>
            <a:off x="1139040" y="480096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2" name="Téglalap 511"/>
          <p:cNvSpPr/>
          <p:nvPr/>
        </p:nvSpPr>
        <p:spPr>
          <a:xfrm>
            <a:off x="864720" y="4317480"/>
            <a:ext cx="1611502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13" name="Görbe összekötő 512"/>
          <p:cNvSpPr/>
          <p:nvPr/>
        </p:nvSpPr>
        <p:spPr>
          <a:xfrm flipH="1" flipV="1">
            <a:off x="770040" y="246744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Görbe összekötő 513"/>
          <p:cNvSpPr/>
          <p:nvPr/>
        </p:nvSpPr>
        <p:spPr>
          <a:xfrm flipH="1" flipV="1">
            <a:off x="819720" y="287856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3A1FAA-8F55-4954-8927-594F17F96473}" type="slidenum">
              <a:t>71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ubtitle 6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16" name="Kép 515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17" name="Téglalap 516"/>
          <p:cNvSpPr/>
          <p:nvPr/>
        </p:nvSpPr>
        <p:spPr>
          <a:xfrm>
            <a:off x="767880" y="231984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8" name="Téglalap 517"/>
          <p:cNvSpPr/>
          <p:nvPr/>
        </p:nvSpPr>
        <p:spPr>
          <a:xfrm>
            <a:off x="859320" y="429840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Téglalap 518"/>
          <p:cNvSpPr/>
          <p:nvPr/>
        </p:nvSpPr>
        <p:spPr>
          <a:xfrm>
            <a:off x="1133640" y="480132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20" name="Téglalap 519"/>
          <p:cNvSpPr/>
          <p:nvPr/>
        </p:nvSpPr>
        <p:spPr>
          <a:xfrm>
            <a:off x="859320" y="4317840"/>
            <a:ext cx="1563506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21" name="Görbe összekötő 520"/>
          <p:cNvSpPr/>
          <p:nvPr/>
        </p:nvSpPr>
        <p:spPr>
          <a:xfrm flipH="1" flipV="1">
            <a:off x="764640" y="246780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Görbe összekötő 521"/>
          <p:cNvSpPr/>
          <p:nvPr/>
        </p:nvSpPr>
        <p:spPr>
          <a:xfrm flipH="1" flipV="1">
            <a:off x="814320" y="287892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C18D11F-8640-4258-BA2E-2AE24AD5A67D}" type="slidenum">
              <a:t>72</a:t>
            </a:fld>
            <a:endParaRPr/>
          </a:p>
        </p:txBody>
      </p:sp>
      <p:sp>
        <p:nvSpPr>
          <p:cNvPr id="12" name="Téglalap 11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8"/>
          <p:cNvSpPr/>
          <p:nvPr/>
        </p:nvSpPr>
        <p:spPr>
          <a:xfrm>
            <a:off x="6343560" y="6200566"/>
            <a:ext cx="2119646" cy="244514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églalap 17"/>
          <p:cNvSpPr/>
          <p:nvPr/>
        </p:nvSpPr>
        <p:spPr>
          <a:xfrm>
            <a:off x="6309372" y="2547540"/>
            <a:ext cx="5347787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Subtitle 6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25" name="Kép 524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29" name="Görbe összekötő 528"/>
          <p:cNvSpPr/>
          <p:nvPr/>
        </p:nvSpPr>
        <p:spPr>
          <a:xfrm flipH="1">
            <a:off x="8516601" y="2879280"/>
            <a:ext cx="1495078" cy="342864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Téglalap 529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1" name="Téglalap 530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Téglalap 531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33" name="Téglalap 532"/>
          <p:cNvSpPr/>
          <p:nvPr/>
        </p:nvSpPr>
        <p:spPr>
          <a:xfrm>
            <a:off x="853919" y="4318200"/>
            <a:ext cx="1555557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34" name="Görbe összekötő 533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Görbe összekötő 534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Görbe összekötő 535"/>
          <p:cNvSpPr/>
          <p:nvPr/>
        </p:nvSpPr>
        <p:spPr>
          <a:xfrm flipH="1" flipV="1">
            <a:off x="4214160" y="5330520"/>
            <a:ext cx="2053080" cy="9774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Téglalap 536"/>
          <p:cNvSpPr/>
          <p:nvPr/>
        </p:nvSpPr>
        <p:spPr>
          <a:xfrm>
            <a:off x="517320" y="5963040"/>
            <a:ext cx="3184560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E589937-28E2-432A-B129-7B06B47F593A}" type="slidenum">
              <a:t>73</a:t>
            </a:fld>
            <a:endParaRPr/>
          </a:p>
        </p:txBody>
      </p:sp>
      <p:sp>
        <p:nvSpPr>
          <p:cNvPr id="17" name="Téglalap 16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 15"/>
          <p:cNvSpPr/>
          <p:nvPr/>
        </p:nvSpPr>
        <p:spPr>
          <a:xfrm>
            <a:off x="6309360" y="4263840"/>
            <a:ext cx="2330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Subtitle 6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39" name="Kép 538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42" name="Téglalap 541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3" name="Téglalap 542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Téglalap 543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45" name="Téglalap 544"/>
          <p:cNvSpPr/>
          <p:nvPr/>
        </p:nvSpPr>
        <p:spPr>
          <a:xfrm>
            <a:off x="853920" y="4318200"/>
            <a:ext cx="1542208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6" name="Görbe összekötő 545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Görbe összekötő 546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Görbe összekötő 547"/>
          <p:cNvSpPr/>
          <p:nvPr/>
        </p:nvSpPr>
        <p:spPr>
          <a:xfrm flipH="1">
            <a:off x="3839040" y="4318200"/>
            <a:ext cx="2428200" cy="6181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Téglalap 548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9B476B-233C-4D3E-98E8-94FE69F1132A}" type="slidenum">
              <a:t>74</a:t>
            </a:fld>
            <a:endParaRPr/>
          </a:p>
        </p:txBody>
      </p:sp>
      <p:sp>
        <p:nvSpPr>
          <p:cNvPr id="15" name="Téglalap 14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 15"/>
          <p:cNvSpPr/>
          <p:nvPr/>
        </p:nvSpPr>
        <p:spPr>
          <a:xfrm>
            <a:off x="6320520" y="4490640"/>
            <a:ext cx="1221611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Subtitle 6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51" name="Kép 550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54" name="Téglalap 553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55" name="Téglalap 554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Téglalap 555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57" name="Téglalap 556"/>
          <p:cNvSpPr/>
          <p:nvPr/>
        </p:nvSpPr>
        <p:spPr>
          <a:xfrm>
            <a:off x="853920" y="4318200"/>
            <a:ext cx="1482138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58" name="Görbe összekötő 557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Görbe összekötő 558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0" name="Görbe összekötő 559"/>
          <p:cNvSpPr/>
          <p:nvPr/>
        </p:nvSpPr>
        <p:spPr>
          <a:xfrm flipH="1" flipV="1">
            <a:off x="4250160" y="2421720"/>
            <a:ext cx="2017080" cy="2176978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églalap 560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C6321B2-FC55-402A-ABF7-EDD51CB27640}" type="slidenum">
              <a:t>75</a:t>
            </a:fld>
            <a:endParaRPr/>
          </a:p>
        </p:txBody>
      </p:sp>
      <p:sp>
        <p:nvSpPr>
          <p:cNvPr id="15" name="Téglalap 14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églalap 15"/>
          <p:cNvSpPr/>
          <p:nvPr/>
        </p:nvSpPr>
        <p:spPr>
          <a:xfrm>
            <a:off x="6309360" y="5233542"/>
            <a:ext cx="23011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Subtitle 6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63" name="Kép 562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66" name="Téglalap 565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7" name="Téglalap 566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Téglalap 567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69" name="Téglalap 568"/>
          <p:cNvSpPr/>
          <p:nvPr/>
        </p:nvSpPr>
        <p:spPr>
          <a:xfrm>
            <a:off x="853919" y="4318200"/>
            <a:ext cx="1462115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0" name="Görbe összekötő 569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1" name="Görbe összekötő 570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2" name="Görbe összekötő 571"/>
          <p:cNvSpPr/>
          <p:nvPr/>
        </p:nvSpPr>
        <p:spPr>
          <a:xfrm flipH="1" flipV="1">
            <a:off x="3838680" y="5119200"/>
            <a:ext cx="2425320" cy="2728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Téglalap 572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A4D1F7B-60E4-4695-BA3B-40F3313F02CD}" type="slidenum">
              <a:t>76</a:t>
            </a:fld>
            <a:endParaRPr/>
          </a:p>
        </p:txBody>
      </p:sp>
      <p:sp>
        <p:nvSpPr>
          <p:cNvPr id="15" name="Téglalap 14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6309360" y="5473367"/>
            <a:ext cx="12461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Subtitle 7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575" name="Kép 574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76" name="Téglalap 575"/>
          <p:cNvSpPr/>
          <p:nvPr/>
        </p:nvSpPr>
        <p:spPr>
          <a:xfrm>
            <a:off x="6267240" y="2003004"/>
            <a:ext cx="5481360" cy="44420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&lt;main&gt;: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[pc, #28]	; (80001e4 &lt;main+0x20&gt;)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r2,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strb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[r2,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ldr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[r3, #4]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blx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80001d0 &lt;main+0xc&gt;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Nop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; (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r8, r8)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.word	0x08000258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578" name="Téglalap 577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79" name="Téglalap 578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Téglalap 579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81" name="Téglalap 580"/>
          <p:cNvSpPr/>
          <p:nvPr/>
        </p:nvSpPr>
        <p:spPr>
          <a:xfrm>
            <a:off x="853920" y="4318200"/>
            <a:ext cx="1502162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CLed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vtable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82" name="Görbe összekötő 581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Görbe összekötő 582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Görbe összekötő 583"/>
          <p:cNvSpPr/>
          <p:nvPr/>
        </p:nvSpPr>
        <p:spPr>
          <a:xfrm flipH="1" flipV="1">
            <a:off x="4433400" y="2787120"/>
            <a:ext cx="1830960" cy="27874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Téglalap 584"/>
          <p:cNvSpPr/>
          <p:nvPr/>
        </p:nvSpPr>
        <p:spPr>
          <a:xfrm>
            <a:off x="517320" y="5825880"/>
            <a:ext cx="3984480" cy="61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222908-7B39-4E9C-B842-F00D51EDB6A7}" type="slidenum">
              <a:t>77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églalap 585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Téglalap 586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Subtitle 7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89" name="Téglalap 588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0" name="Téglalap 589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1" name="Téglalap 590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2" name="Téglalap 591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3" name="Téglalap 592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4" name="Görbe összekötő 593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Görbe összekötő 594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Görbe összekötő 595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Szabadkézi sokszög 596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Téglalap 597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Téglalap 598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0" name="Téglalap 599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1" name="Szabadkézi sokszög 600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Szabadkézi sokszög 601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Szabadkézi sokszög 602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C78B523-3F5F-462C-A5BF-DA5EE6533140}" type="slidenum">
              <a:t>78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églalap 603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Téglalap 604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Subtitle 7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07" name="Téglalap 606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8" name="Téglalap 607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9" name="Téglalap 608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0" name="Téglalap 609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1" name="Téglalap 610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2" name="Görbe összekötő 611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Görbe összekötő 612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Görbe összekötő 613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Szabadkézi sokszög 614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Téglalap 615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Téglalap 616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8" name="Téglalap 617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9" name="Szabadkézi sokszög 618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Szabadkézi sokszög 619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Szabadkézi sokszög 620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Téglalap 621"/>
          <p:cNvSpPr/>
          <p:nvPr/>
        </p:nvSpPr>
        <p:spPr>
          <a:xfrm>
            <a:off x="370800" y="3654360"/>
            <a:ext cx="2917800" cy="3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623" name="Görbe összekötő 622"/>
          <p:cNvSpPr/>
          <p:nvPr/>
        </p:nvSpPr>
        <p:spPr>
          <a:xfrm flipH="1" flipV="1">
            <a:off x="1873080" y="4707720"/>
            <a:ext cx="912960" cy="36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Téglalap 623"/>
          <p:cNvSpPr/>
          <p:nvPr/>
        </p:nvSpPr>
        <p:spPr>
          <a:xfrm>
            <a:off x="731520" y="4262400"/>
            <a:ext cx="1191240" cy="85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5" name="Görbe összekötő 624"/>
          <p:cNvSpPr/>
          <p:nvPr/>
        </p:nvSpPr>
        <p:spPr>
          <a:xfrm>
            <a:off x="5212080" y="5257800"/>
            <a:ext cx="410040" cy="86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Téglalap 625"/>
          <p:cNvSpPr/>
          <p:nvPr/>
        </p:nvSpPr>
        <p:spPr>
          <a:xfrm>
            <a:off x="5528160" y="5760720"/>
            <a:ext cx="1968480" cy="91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A1B0065-CFB2-4D2F-A716-B2AF532073D4}" type="slidenum">
              <a:t>79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églalap 135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Téglalap 136"/>
          <p:cNvSpPr/>
          <p:nvPr/>
        </p:nvSpPr>
        <p:spPr>
          <a:xfrm>
            <a:off x="7096484" y="2434281"/>
            <a:ext cx="1849808" cy="259959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39" name="Téglalap 138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0" name="Téglalap 139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41" name="Görbe összekötő 140"/>
          <p:cNvSpPr/>
          <p:nvPr/>
        </p:nvSpPr>
        <p:spPr>
          <a:xfrm flipH="1">
            <a:off x="3966518" y="2560320"/>
            <a:ext cx="3067161" cy="64625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Téglalap 141"/>
          <p:cNvSpPr/>
          <p:nvPr/>
        </p:nvSpPr>
        <p:spPr>
          <a:xfrm>
            <a:off x="3677040" y="6035040"/>
            <a:ext cx="493344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71FCF13-7CFF-41E3-887F-27BC88649237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ubtitle 7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28" name="Kép 627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29" name="Téglalap 628"/>
          <p:cNvSpPr/>
          <p:nvPr/>
        </p:nvSpPr>
        <p:spPr>
          <a:xfrm>
            <a:off x="1005840" y="2880360"/>
            <a:ext cx="4851360" cy="110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{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{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E0F0B97-0DC7-431E-A3E6-32F239F60804}" type="slidenum">
              <a:t>80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7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31" name="Kép 630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32" name="Téglalap 631"/>
          <p:cNvSpPr/>
          <p:nvPr/>
        </p:nvSpPr>
        <p:spPr>
          <a:xfrm>
            <a:off x="1371600" y="2526480"/>
            <a:ext cx="4072680" cy="252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DejaVu Sans"/>
              </a:rPr>
              <a:t>    /* ... */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1826049-8FBC-499E-A46A-8A5E9AE74800}" type="slidenum">
              <a:t>81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7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34" name="Kép 633"/>
          <p:cNvPicPr/>
          <p:nvPr/>
        </p:nvPicPr>
        <p:blipFill>
          <a:blip r:embed="rId2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35" name="Téglalap 634"/>
          <p:cNvSpPr/>
          <p:nvPr/>
        </p:nvSpPr>
        <p:spPr>
          <a:xfrm>
            <a:off x="808560" y="2395440"/>
            <a:ext cx="5407920" cy="292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lang="en-US" sz="1600" b="0" strike="noStrike" spc="-1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lang="en-US" sz="1600" b="0" strike="noStrike" spc="-1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lang="en-US" sz="1600" b="0" strike="noStrike" spc="-1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   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lang="en-US" sz="1600" b="0" strike="noStrike" spc="-1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lang="en-US" sz="1600" b="0" strike="noStrike" spc="-1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lang="en-US" sz="1600" b="0" strike="noStrike" spc="-1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9266CB4-CDDA-46C8-9667-EB2A94E23BA1}" type="slidenum">
              <a:t>82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ubtitle 7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37" name="Kép 636"/>
          <p:cNvPicPr/>
          <p:nvPr/>
        </p:nvPicPr>
        <p:blipFill>
          <a:blip r:embed="rId2"/>
          <a:stretch/>
        </p:blipFill>
        <p:spPr>
          <a:xfrm>
            <a:off x="7793640" y="676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638" name="Téglalap 637"/>
          <p:cNvSpPr/>
          <p:nvPr/>
        </p:nvSpPr>
        <p:spPr>
          <a:xfrm>
            <a:off x="4023360" y="3135960"/>
            <a:ext cx="4103280" cy="42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0583043-FA76-425F-BF0E-9553E9EAF9F3}" type="slidenum">
              <a:t>83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Kép 638"/>
          <p:cNvPicPr/>
          <p:nvPr/>
        </p:nvPicPr>
        <p:blipFill>
          <a:blip r:embed="rId2"/>
          <a:stretch/>
        </p:blipFill>
        <p:spPr>
          <a:xfrm>
            <a:off x="1554480" y="122508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640" name="Subtitle 8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41" name="Kép 640"/>
          <p:cNvPicPr/>
          <p:nvPr/>
        </p:nvPicPr>
        <p:blipFill>
          <a:blip r:embed="rId3"/>
          <a:stretch/>
        </p:blipFill>
        <p:spPr>
          <a:xfrm rot="20838000">
            <a:off x="7386840" y="613800"/>
            <a:ext cx="951480" cy="110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246844-F365-4B3B-951E-6D299867A1D9}" type="slidenum">
              <a:t>84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Kép 641"/>
          <p:cNvPicPr/>
          <p:nvPr/>
        </p:nvPicPr>
        <p:blipFill>
          <a:blip r:embed="rId2"/>
          <a:stretch/>
        </p:blipFill>
        <p:spPr>
          <a:xfrm>
            <a:off x="1554480" y="122508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643" name="Subtitle 8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44" name="Kép 643"/>
          <p:cNvPicPr/>
          <p:nvPr/>
        </p:nvPicPr>
        <p:blipFill>
          <a:blip r:embed="rId3"/>
          <a:stretch/>
        </p:blipFill>
        <p:spPr>
          <a:xfrm rot="20838000">
            <a:off x="7386840" y="613800"/>
            <a:ext cx="951480" cy="110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4EAC52A-9ED7-4840-859B-EFA06175BA5A}" type="slidenum">
              <a:t>85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églalap 292"/>
          <p:cNvSpPr/>
          <p:nvPr/>
        </p:nvSpPr>
        <p:spPr>
          <a:xfrm>
            <a:off x="4572000" y="4535280"/>
            <a:ext cx="3200400" cy="17373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95" name="Téglalap 294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96" name="Téglalap 295"/>
          <p:cNvSpPr/>
          <p:nvPr/>
        </p:nvSpPr>
        <p:spPr>
          <a:xfrm>
            <a:off x="4754880" y="4709160"/>
            <a:ext cx="28328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9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2110740" y="1478280"/>
            <a:ext cx="1478280" cy="21564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87</a:t>
            </a:fld>
            <a:endParaRPr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75" y="1683480"/>
            <a:ext cx="1036322" cy="177698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5" name="Felfelé nyíl 24"/>
          <p:cNvSpPr/>
          <p:nvPr/>
        </p:nvSpPr>
        <p:spPr>
          <a:xfrm>
            <a:off x="2436409" y="3742881"/>
            <a:ext cx="820454" cy="7482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2110740" y="1478280"/>
            <a:ext cx="1478280" cy="21564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88</a:t>
            </a:fld>
            <a:endParaRPr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75" y="1683480"/>
            <a:ext cx="1036322" cy="177698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5" name="Felfelé nyíl 24"/>
          <p:cNvSpPr/>
          <p:nvPr/>
        </p:nvSpPr>
        <p:spPr>
          <a:xfrm>
            <a:off x="2436409" y="3742881"/>
            <a:ext cx="820454" cy="7482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~0b11111111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örbe összekötő 47"/>
          <p:cNvSpPr/>
          <p:nvPr/>
        </p:nvSpPr>
        <p:spPr>
          <a:xfrm flipV="1">
            <a:off x="4917260" y="3181348"/>
            <a:ext cx="805824" cy="160503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660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églalap 26"/>
          <p:cNvSpPr/>
          <p:nvPr/>
        </p:nvSpPr>
        <p:spPr>
          <a:xfrm>
            <a:off x="6451600" y="49600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églalap 5"/>
          <p:cNvSpPr/>
          <p:nvPr/>
        </p:nvSpPr>
        <p:spPr>
          <a:xfrm>
            <a:off x="2110740" y="1478280"/>
            <a:ext cx="1478280" cy="21564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89</a:t>
            </a:fld>
            <a:endParaRPr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75" y="1683480"/>
            <a:ext cx="1036322" cy="177698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5" name="Felfelé nyíl 24"/>
          <p:cNvSpPr/>
          <p:nvPr/>
        </p:nvSpPr>
        <p:spPr>
          <a:xfrm>
            <a:off x="2436409" y="3742881"/>
            <a:ext cx="820454" cy="7482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6686548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7197086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7707624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8218162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zövegdoboz 42"/>
          <p:cNvSpPr txBox="1"/>
          <p:nvPr/>
        </p:nvSpPr>
        <p:spPr>
          <a:xfrm>
            <a:off x="8728700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9251242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9773784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0272318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~0b11111111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7" name="Téglalap 76"/>
          <p:cNvSpPr/>
          <p:nvPr/>
        </p:nvSpPr>
        <p:spPr>
          <a:xfrm>
            <a:off x="5723084" y="451935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</a:t>
            </a:r>
            <a:r>
              <a:rPr lang="en-US" dirty="0" smtClean="0">
                <a:latin typeface="Consolas" panose="020B0609020204030204" pitchFamily="49" charset="0"/>
              </a:rPr>
              <a:t>|= 0b01011100;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elfelé nyíl 78"/>
          <p:cNvSpPr/>
          <p:nvPr/>
        </p:nvSpPr>
        <p:spPr>
          <a:xfrm rot="10800000">
            <a:off x="8489773" y="4411843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örbe összekötő 47"/>
          <p:cNvSpPr/>
          <p:nvPr/>
        </p:nvSpPr>
        <p:spPr>
          <a:xfrm flipV="1">
            <a:off x="4917260" y="4641850"/>
            <a:ext cx="805824" cy="14453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627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églalap 142"/>
          <p:cNvSpPr/>
          <p:nvPr/>
        </p:nvSpPr>
        <p:spPr>
          <a:xfrm>
            <a:off x="3200400" y="6035040"/>
            <a:ext cx="5757480" cy="362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Téglalap 143"/>
          <p:cNvSpPr/>
          <p:nvPr/>
        </p:nvSpPr>
        <p:spPr>
          <a:xfrm>
            <a:off x="7095600" y="2706130"/>
            <a:ext cx="3035919" cy="28943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+mj-lt"/>
                <a:ea typeface="DejaVu Sans"/>
              </a:rPr>
              <a:t>Inefficiencies in HAL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148" name="Görbe összekötő 147"/>
          <p:cNvSpPr/>
          <p:nvPr/>
        </p:nvSpPr>
        <p:spPr>
          <a:xfrm flipH="1">
            <a:off x="3385751" y="2834280"/>
            <a:ext cx="3647929" cy="109517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Téglalap 148"/>
          <p:cNvSpPr/>
          <p:nvPr/>
        </p:nvSpPr>
        <p:spPr>
          <a:xfrm>
            <a:off x="3179880" y="6035040"/>
            <a:ext cx="58291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B3E521E-D5E9-4E22-8AE0-078674CD4FA0}" type="slidenum">
              <a:t>9</a:t>
            </a:fld>
            <a:endParaRPr/>
          </a:p>
        </p:txBody>
      </p:sp>
      <p:sp>
        <p:nvSpPr>
          <p:cNvPr id="10" name="Téglalap 9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int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main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void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168DFF"/>
                </a:solidFill>
                <a:latin typeface="Consolas" panose="020B0609020204030204" pitchFamily="49" charset="0"/>
                <a:ea typeface="DejaVu Sans"/>
              </a:rPr>
              <a:t>GPIO_InitStruct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{ 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0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pin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GPIO_PIN_6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.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mode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= </a:t>
            </a:r>
            <a:r>
              <a:rPr lang="en-US" sz="1600" b="0" strike="noStrike" spc="-1" dirty="0">
                <a:solidFill>
                  <a:srgbClr val="780373"/>
                </a:solidFill>
                <a:latin typeface="Consolas" panose="020B0609020204030204" pitchFamily="49" charset="0"/>
                <a:ea typeface="DejaVu Sans"/>
              </a:rPr>
              <a:t>GPIO_MODE_INPUT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 err="1">
                <a:solidFill>
                  <a:srgbClr val="EA7500"/>
                </a:solidFill>
                <a:latin typeface="Consolas" panose="020B0609020204030204" pitchFamily="49" charset="0"/>
                <a:ea typeface="DejaVu Sans"/>
              </a:rPr>
              <a:t>GPIO_Init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(&amp;</a:t>
            </a:r>
            <a:r>
              <a:rPr lang="en-US" sz="1600" b="0" strike="noStrike" spc="-1" dirty="0" err="1">
                <a:solidFill>
                  <a:srgbClr val="006D00"/>
                </a:solidFill>
                <a:latin typeface="Consolas" panose="020B0609020204030204" pitchFamily="49" charset="0"/>
                <a:ea typeface="DejaVu Sans"/>
              </a:rPr>
              <a:t>conf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);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   </a:t>
            </a:r>
            <a:r>
              <a:rPr lang="en-US" sz="1600" b="0" strike="noStrike" spc="-1" dirty="0">
                <a:solidFill>
                  <a:srgbClr val="003B79"/>
                </a:solidFill>
                <a:latin typeface="Consolas" panose="020B0609020204030204" pitchFamily="49" charset="0"/>
                <a:ea typeface="DejaVu Sans"/>
              </a:rPr>
              <a:t>while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 (</a:t>
            </a:r>
            <a:r>
              <a:rPr lang="en-US" sz="1600" b="0" strike="noStrike" spc="-1" dirty="0">
                <a:solidFill>
                  <a:srgbClr val="784B04"/>
                </a:solidFill>
                <a:latin typeface="Consolas" panose="020B0609020204030204" pitchFamily="49" charset="0"/>
                <a:ea typeface="DejaVu Sans"/>
              </a:rPr>
              <a:t>1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) { }</a:t>
            </a:r>
            <a:endParaRPr lang="en-US" sz="16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DejaVu Sans"/>
              </a:rPr>
              <a:t>}</a:t>
            </a:r>
            <a:endParaRPr lang="en-US" sz="1600" b="0" strike="noStrike" spc="-1" dirty="0">
              <a:latin typeface="Consolas" panose="020B0609020204030204" pitchFamily="49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&lt;main&gt;: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movs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r3, #6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push    {r0, r1, r2,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lr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}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#0]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mov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r0,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subs    r3, #5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str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r3, [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sp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, #4]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bl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 8000198 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GPIO_Init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b.n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 panose="020B0609020204030204" pitchFamily="49" charset="0"/>
                <a:ea typeface="Noto Sans CJK SC"/>
              </a:rPr>
              <a:t>     80001f4 &lt;main+0x10&gt;</a:t>
            </a:r>
            <a:endParaRPr lang="en-US" sz="1800" b="0" strike="noStrike" spc="-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églalap 59"/>
          <p:cNvSpPr/>
          <p:nvPr/>
        </p:nvSpPr>
        <p:spPr>
          <a:xfrm>
            <a:off x="2282606" y="1733903"/>
            <a:ext cx="1103637" cy="73445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Téglalap 47"/>
          <p:cNvSpPr/>
          <p:nvPr/>
        </p:nvSpPr>
        <p:spPr>
          <a:xfrm>
            <a:off x="830152" y="4574835"/>
            <a:ext cx="4008547" cy="70836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églalap 26"/>
          <p:cNvSpPr/>
          <p:nvPr/>
        </p:nvSpPr>
        <p:spPr>
          <a:xfrm>
            <a:off x="6451600" y="49600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90</a:t>
            </a:fld>
            <a:endParaRPr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6686548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7197086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7707624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8218162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zövegdoboz 42"/>
          <p:cNvSpPr txBox="1"/>
          <p:nvPr/>
        </p:nvSpPr>
        <p:spPr>
          <a:xfrm>
            <a:off x="8728700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9251242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9773784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0272318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~0b11111111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7" name="Téglalap 76"/>
          <p:cNvSpPr/>
          <p:nvPr/>
        </p:nvSpPr>
        <p:spPr>
          <a:xfrm>
            <a:off x="5723084" y="451935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</a:t>
            </a:r>
            <a:r>
              <a:rPr lang="en-US" dirty="0" smtClean="0">
                <a:latin typeface="Consolas" panose="020B0609020204030204" pitchFamily="49" charset="0"/>
              </a:rPr>
              <a:t>|= 0b01011100;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elfelé nyíl 78"/>
          <p:cNvSpPr/>
          <p:nvPr/>
        </p:nvSpPr>
        <p:spPr>
          <a:xfrm rot="10800000">
            <a:off x="8489773" y="4411843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zövegdoboz 58"/>
          <p:cNvSpPr txBox="1"/>
          <p:nvPr/>
        </p:nvSpPr>
        <p:spPr>
          <a:xfrm>
            <a:off x="2241956" y="1901074"/>
            <a:ext cx="11036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 smtClean="0"/>
              <a:t>CPort</a:t>
            </a:r>
            <a:endParaRPr lang="en-US" sz="2000" b="1" dirty="0"/>
          </a:p>
        </p:txBody>
      </p:sp>
      <p:sp>
        <p:nvSpPr>
          <p:cNvPr id="61" name="Felfelé nyíl 60"/>
          <p:cNvSpPr/>
          <p:nvPr/>
        </p:nvSpPr>
        <p:spPr>
          <a:xfrm>
            <a:off x="2424198" y="2710064"/>
            <a:ext cx="820454" cy="17011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örbe összekötő 61"/>
          <p:cNvSpPr/>
          <p:nvPr/>
        </p:nvSpPr>
        <p:spPr>
          <a:xfrm>
            <a:off x="3500531" y="2128256"/>
            <a:ext cx="2222553" cy="105309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Görbe összekötő 62"/>
          <p:cNvSpPr/>
          <p:nvPr/>
        </p:nvSpPr>
        <p:spPr>
          <a:xfrm>
            <a:off x="3488527" y="2128256"/>
            <a:ext cx="2234557" cy="249613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2827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églalap 59"/>
          <p:cNvSpPr/>
          <p:nvPr/>
        </p:nvSpPr>
        <p:spPr>
          <a:xfrm>
            <a:off x="2282606" y="1733903"/>
            <a:ext cx="1103637" cy="73445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Téglalap 47"/>
          <p:cNvSpPr/>
          <p:nvPr/>
        </p:nvSpPr>
        <p:spPr>
          <a:xfrm>
            <a:off x="830152" y="4574835"/>
            <a:ext cx="412547" cy="70836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églalap 26"/>
          <p:cNvSpPr/>
          <p:nvPr/>
        </p:nvSpPr>
        <p:spPr>
          <a:xfrm>
            <a:off x="6451600" y="49600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91</a:t>
            </a:fld>
            <a:endParaRPr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6686548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7197086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7707624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8218162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zövegdoboz 42"/>
          <p:cNvSpPr txBox="1"/>
          <p:nvPr/>
        </p:nvSpPr>
        <p:spPr>
          <a:xfrm>
            <a:off x="8728700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9251242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9773784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0272318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</a:t>
            </a:r>
            <a:r>
              <a:rPr lang="en-US" dirty="0" smtClean="0">
                <a:latin typeface="Consolas" panose="020B0609020204030204" pitchFamily="49" charset="0"/>
              </a:rPr>
              <a:t>0b10000000;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7" name="Téglalap 76"/>
          <p:cNvSpPr/>
          <p:nvPr/>
        </p:nvSpPr>
        <p:spPr>
          <a:xfrm>
            <a:off x="5723084" y="451935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</a:t>
            </a:r>
            <a:r>
              <a:rPr lang="en-US" dirty="0" smtClean="0">
                <a:latin typeface="Consolas" panose="020B0609020204030204" pitchFamily="49" charset="0"/>
              </a:rPr>
              <a:t>|= 0b00000000;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elfelé nyíl 78"/>
          <p:cNvSpPr/>
          <p:nvPr/>
        </p:nvSpPr>
        <p:spPr>
          <a:xfrm rot="10800000">
            <a:off x="8489773" y="4411843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zövegdoboz 58"/>
          <p:cNvSpPr txBox="1"/>
          <p:nvPr/>
        </p:nvSpPr>
        <p:spPr>
          <a:xfrm>
            <a:off x="2241956" y="1901074"/>
            <a:ext cx="11036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 smtClean="0"/>
              <a:t>CPin</a:t>
            </a:r>
            <a:endParaRPr lang="en-US" sz="2000" b="1" dirty="0"/>
          </a:p>
        </p:txBody>
      </p:sp>
      <p:sp>
        <p:nvSpPr>
          <p:cNvPr id="62" name="Görbe összekötő 61"/>
          <p:cNvSpPr/>
          <p:nvPr/>
        </p:nvSpPr>
        <p:spPr>
          <a:xfrm>
            <a:off x="3500531" y="2128256"/>
            <a:ext cx="2222553" cy="105309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Görbe összekötő 62"/>
          <p:cNvSpPr/>
          <p:nvPr/>
        </p:nvSpPr>
        <p:spPr>
          <a:xfrm>
            <a:off x="3488527" y="2128256"/>
            <a:ext cx="2234557" cy="249613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Görbe összekötő 57"/>
          <p:cNvSpPr/>
          <p:nvPr/>
        </p:nvSpPr>
        <p:spPr>
          <a:xfrm flipV="1">
            <a:off x="1054101" y="2128257"/>
            <a:ext cx="1126221" cy="2391098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027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églalap 59"/>
          <p:cNvSpPr/>
          <p:nvPr/>
        </p:nvSpPr>
        <p:spPr>
          <a:xfrm>
            <a:off x="2282606" y="1733903"/>
            <a:ext cx="1103637" cy="73445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Téglalap 47"/>
          <p:cNvSpPr/>
          <p:nvPr/>
        </p:nvSpPr>
        <p:spPr>
          <a:xfrm>
            <a:off x="1338152" y="4574835"/>
            <a:ext cx="412547" cy="70836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églalap 26"/>
          <p:cNvSpPr/>
          <p:nvPr/>
        </p:nvSpPr>
        <p:spPr>
          <a:xfrm>
            <a:off x="6451600" y="49600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92</a:t>
            </a:fld>
            <a:endParaRPr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6686548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7197086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7707624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8218162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zövegdoboz 42"/>
          <p:cNvSpPr txBox="1"/>
          <p:nvPr/>
        </p:nvSpPr>
        <p:spPr>
          <a:xfrm>
            <a:off x="8728700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9251242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9773784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0272318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</a:t>
            </a:r>
            <a:r>
              <a:rPr lang="en-US" dirty="0" smtClean="0">
                <a:latin typeface="Consolas" panose="020B0609020204030204" pitchFamily="49" charset="0"/>
              </a:rPr>
              <a:t>0b01000000;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7" name="Téglalap 76"/>
          <p:cNvSpPr/>
          <p:nvPr/>
        </p:nvSpPr>
        <p:spPr>
          <a:xfrm>
            <a:off x="5723084" y="451935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</a:t>
            </a:r>
            <a:r>
              <a:rPr lang="en-US" dirty="0" smtClean="0">
                <a:latin typeface="Consolas" panose="020B0609020204030204" pitchFamily="49" charset="0"/>
              </a:rPr>
              <a:t>|= 0b01000000;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elfelé nyíl 78"/>
          <p:cNvSpPr/>
          <p:nvPr/>
        </p:nvSpPr>
        <p:spPr>
          <a:xfrm rot="10800000">
            <a:off x="8489773" y="4411843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zövegdoboz 58"/>
          <p:cNvSpPr txBox="1"/>
          <p:nvPr/>
        </p:nvSpPr>
        <p:spPr>
          <a:xfrm>
            <a:off x="2241956" y="1901074"/>
            <a:ext cx="11036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 smtClean="0"/>
              <a:t>CPin</a:t>
            </a:r>
            <a:endParaRPr lang="en-US" sz="2000" b="1" dirty="0"/>
          </a:p>
        </p:txBody>
      </p:sp>
      <p:sp>
        <p:nvSpPr>
          <p:cNvPr id="62" name="Görbe összekötő 61"/>
          <p:cNvSpPr/>
          <p:nvPr/>
        </p:nvSpPr>
        <p:spPr>
          <a:xfrm>
            <a:off x="3500531" y="2128256"/>
            <a:ext cx="2222553" cy="105309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Görbe összekötő 62"/>
          <p:cNvSpPr/>
          <p:nvPr/>
        </p:nvSpPr>
        <p:spPr>
          <a:xfrm>
            <a:off x="3488527" y="2128256"/>
            <a:ext cx="2234557" cy="249613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Görbe összekötő 57"/>
          <p:cNvSpPr/>
          <p:nvPr/>
        </p:nvSpPr>
        <p:spPr>
          <a:xfrm flipV="1">
            <a:off x="1593123" y="2128256"/>
            <a:ext cx="587199" cy="2391099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5080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églalap 59"/>
          <p:cNvSpPr/>
          <p:nvPr/>
        </p:nvSpPr>
        <p:spPr>
          <a:xfrm>
            <a:off x="2282606" y="1733903"/>
            <a:ext cx="1103637" cy="734453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Téglalap 47"/>
          <p:cNvSpPr/>
          <p:nvPr/>
        </p:nvSpPr>
        <p:spPr>
          <a:xfrm>
            <a:off x="4424252" y="4574835"/>
            <a:ext cx="412547" cy="708366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Téglalap 26"/>
          <p:cNvSpPr/>
          <p:nvPr/>
        </p:nvSpPr>
        <p:spPr>
          <a:xfrm>
            <a:off x="6451600" y="49600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93</a:t>
            </a:fld>
            <a:endParaRPr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5058251"/>
            <a:ext cx="4961753" cy="1011937"/>
          </a:xfrm>
          <a:prstGeom prst="rect">
            <a:avLst/>
          </a:prstGeom>
        </p:spPr>
      </p:pic>
      <p:sp>
        <p:nvSpPr>
          <p:cNvPr id="26" name="Szövegdoboz 25"/>
          <p:cNvSpPr txBox="1"/>
          <p:nvPr/>
        </p:nvSpPr>
        <p:spPr>
          <a:xfrm>
            <a:off x="863598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1374136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1884674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2395212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2905750" y="4596586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3428292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3950834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4449368" y="4596585"/>
            <a:ext cx="35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6686548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Szövegdoboz 39"/>
          <p:cNvSpPr txBox="1"/>
          <p:nvPr/>
        </p:nvSpPr>
        <p:spPr>
          <a:xfrm>
            <a:off x="7197086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Szövegdoboz 40"/>
          <p:cNvSpPr txBox="1"/>
          <p:nvPr/>
        </p:nvSpPr>
        <p:spPr>
          <a:xfrm>
            <a:off x="7707624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zövegdoboz 41"/>
          <p:cNvSpPr txBox="1"/>
          <p:nvPr/>
        </p:nvSpPr>
        <p:spPr>
          <a:xfrm>
            <a:off x="8218162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zövegdoboz 42"/>
          <p:cNvSpPr txBox="1"/>
          <p:nvPr/>
        </p:nvSpPr>
        <p:spPr>
          <a:xfrm>
            <a:off x="8728700" y="51236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9251242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9773784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0272318" y="51236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8905061" y="1484570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Data Register</a:t>
            </a:r>
            <a:endParaRPr lang="en-US" sz="2000" dirty="0"/>
          </a:p>
        </p:txBody>
      </p:sp>
      <p:sp>
        <p:nvSpPr>
          <p:cNvPr id="49" name="Téglalap 48"/>
          <p:cNvSpPr/>
          <p:nvPr/>
        </p:nvSpPr>
        <p:spPr>
          <a:xfrm>
            <a:off x="6451600" y="20898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zövegdoboz 49"/>
          <p:cNvSpPr txBox="1"/>
          <p:nvPr/>
        </p:nvSpPr>
        <p:spPr>
          <a:xfrm>
            <a:off x="6686548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7197086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Szövegdoboz 51"/>
          <p:cNvSpPr txBox="1"/>
          <p:nvPr/>
        </p:nvSpPr>
        <p:spPr>
          <a:xfrm>
            <a:off x="7707624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Szövegdoboz 52"/>
          <p:cNvSpPr txBox="1"/>
          <p:nvPr/>
        </p:nvSpPr>
        <p:spPr>
          <a:xfrm>
            <a:off x="8218162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Szövegdoboz 53"/>
          <p:cNvSpPr txBox="1"/>
          <p:nvPr/>
        </p:nvSpPr>
        <p:spPr>
          <a:xfrm>
            <a:off x="8728700" y="22534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Szövegdoboz 54"/>
          <p:cNvSpPr txBox="1"/>
          <p:nvPr/>
        </p:nvSpPr>
        <p:spPr>
          <a:xfrm>
            <a:off x="9251242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Szövegdoboz 55"/>
          <p:cNvSpPr txBox="1"/>
          <p:nvPr/>
        </p:nvSpPr>
        <p:spPr>
          <a:xfrm>
            <a:off x="9773784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Szövegdoboz 56"/>
          <p:cNvSpPr txBox="1"/>
          <p:nvPr/>
        </p:nvSpPr>
        <p:spPr>
          <a:xfrm>
            <a:off x="10272318" y="22534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7" name="Téglalap 66"/>
          <p:cNvSpPr/>
          <p:nvPr/>
        </p:nvSpPr>
        <p:spPr>
          <a:xfrm>
            <a:off x="6450161" y="3524980"/>
            <a:ext cx="4400550" cy="7930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zövegdoboz 67"/>
          <p:cNvSpPr txBox="1"/>
          <p:nvPr/>
        </p:nvSpPr>
        <p:spPr>
          <a:xfrm>
            <a:off x="6685109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zövegdoboz 68"/>
          <p:cNvSpPr txBox="1"/>
          <p:nvPr/>
        </p:nvSpPr>
        <p:spPr>
          <a:xfrm>
            <a:off x="7195647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7706185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Szövegdoboz 70"/>
          <p:cNvSpPr txBox="1"/>
          <p:nvPr/>
        </p:nvSpPr>
        <p:spPr>
          <a:xfrm>
            <a:off x="8216723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Szövegdoboz 71"/>
          <p:cNvSpPr txBox="1"/>
          <p:nvPr/>
        </p:nvSpPr>
        <p:spPr>
          <a:xfrm>
            <a:off x="8727261" y="3688536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Szövegdoboz 72"/>
          <p:cNvSpPr txBox="1"/>
          <p:nvPr/>
        </p:nvSpPr>
        <p:spPr>
          <a:xfrm>
            <a:off x="9249803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Szövegdoboz 73"/>
          <p:cNvSpPr txBox="1"/>
          <p:nvPr/>
        </p:nvSpPr>
        <p:spPr>
          <a:xfrm>
            <a:off x="9772345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Szövegdoboz 74"/>
          <p:cNvSpPr txBox="1"/>
          <p:nvPr/>
        </p:nvSpPr>
        <p:spPr>
          <a:xfrm>
            <a:off x="10270879" y="3688535"/>
            <a:ext cx="35560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églalap 29"/>
          <p:cNvSpPr/>
          <p:nvPr/>
        </p:nvSpPr>
        <p:spPr>
          <a:xfrm>
            <a:off x="5723084" y="3079676"/>
            <a:ext cx="2635252" cy="28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&amp;= ~</a:t>
            </a:r>
            <a:r>
              <a:rPr lang="en-US" dirty="0" smtClean="0">
                <a:latin typeface="Consolas" panose="020B0609020204030204" pitchFamily="49" charset="0"/>
              </a:rPr>
              <a:t>0b00000001;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7" name="Téglalap 76"/>
          <p:cNvSpPr/>
          <p:nvPr/>
        </p:nvSpPr>
        <p:spPr>
          <a:xfrm>
            <a:off x="5723084" y="4519356"/>
            <a:ext cx="2635252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6"/>
              </a:lnSpc>
              <a:buNone/>
            </a:pPr>
            <a:r>
              <a:rPr lang="en-US" dirty="0">
                <a:latin typeface="Consolas" panose="020B0609020204030204" pitchFamily="49" charset="0"/>
              </a:rPr>
              <a:t>ODR </a:t>
            </a:r>
            <a:r>
              <a:rPr lang="en-US" dirty="0" smtClean="0">
                <a:latin typeface="Consolas" panose="020B0609020204030204" pitchFamily="49" charset="0"/>
              </a:rPr>
              <a:t>|= 0b00000000;</a:t>
            </a:r>
            <a:endParaRPr lang="en-US" spc="-1" dirty="0">
              <a:latin typeface="Consolas" panose="020B0609020204030204" pitchFamily="49" charset="0"/>
            </a:endParaRPr>
          </a:p>
        </p:txBody>
      </p:sp>
      <p:sp>
        <p:nvSpPr>
          <p:cNvPr id="78" name="Felfelé nyíl 77"/>
          <p:cNvSpPr/>
          <p:nvPr/>
        </p:nvSpPr>
        <p:spPr>
          <a:xfrm rot="10800000">
            <a:off x="8489773" y="3006074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elfelé nyíl 78"/>
          <p:cNvSpPr/>
          <p:nvPr/>
        </p:nvSpPr>
        <p:spPr>
          <a:xfrm rot="10800000">
            <a:off x="8489773" y="4411843"/>
            <a:ext cx="332738" cy="4543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zövegdoboz 58"/>
          <p:cNvSpPr txBox="1"/>
          <p:nvPr/>
        </p:nvSpPr>
        <p:spPr>
          <a:xfrm>
            <a:off x="2241956" y="1901074"/>
            <a:ext cx="11036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 smtClean="0"/>
              <a:t>CPin</a:t>
            </a:r>
            <a:endParaRPr lang="en-US" sz="2000" b="1" dirty="0"/>
          </a:p>
        </p:txBody>
      </p:sp>
      <p:sp>
        <p:nvSpPr>
          <p:cNvPr id="62" name="Görbe összekötő 61"/>
          <p:cNvSpPr/>
          <p:nvPr/>
        </p:nvSpPr>
        <p:spPr>
          <a:xfrm>
            <a:off x="3500531" y="2128256"/>
            <a:ext cx="2222553" cy="105309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Görbe összekötő 62"/>
          <p:cNvSpPr/>
          <p:nvPr/>
        </p:nvSpPr>
        <p:spPr>
          <a:xfrm>
            <a:off x="3488527" y="2128256"/>
            <a:ext cx="2234557" cy="2496132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Görbe összekötő 57"/>
          <p:cNvSpPr/>
          <p:nvPr/>
        </p:nvSpPr>
        <p:spPr>
          <a:xfrm flipH="1" flipV="1">
            <a:off x="2180322" y="2128255"/>
            <a:ext cx="2126113" cy="2446579"/>
          </a:xfrm>
          <a:prstGeom prst="curvedConnector3">
            <a:avLst>
              <a:gd name="adj1" fmla="val 135419"/>
            </a:avLst>
          </a:prstGeom>
          <a:noFill/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241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Architecture Matters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46651A-83AA-4CB4-9552-CC63641FCCAB}" type="slidenum">
              <a:t>94</a:t>
            </a:fld>
            <a:endParaRPr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94" y="4745100"/>
            <a:ext cx="1242040" cy="161142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29" y="1397154"/>
            <a:ext cx="4978780" cy="4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ubtitle 8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46" name="Téglalap 645"/>
          <p:cNvSpPr/>
          <p:nvPr/>
        </p:nvSpPr>
        <p:spPr>
          <a:xfrm>
            <a:off x="4070520" y="2651760"/>
            <a:ext cx="5529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2070911-3196-4E3E-98FE-DB252F368D2A}" type="slidenum">
              <a:t>95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églalap 646"/>
          <p:cNvSpPr/>
          <p:nvPr/>
        </p:nvSpPr>
        <p:spPr>
          <a:xfrm>
            <a:off x="4070520" y="2651760"/>
            <a:ext cx="5529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lang="en-US" sz="2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48" name="Subtitle 2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649" name="Kép 648"/>
          <p:cNvPicPr/>
          <p:nvPr/>
        </p:nvPicPr>
        <p:blipFill>
          <a:blip r:embed="rId2"/>
          <a:stretch/>
        </p:blipFill>
        <p:spPr>
          <a:xfrm>
            <a:off x="2169360" y="1508760"/>
            <a:ext cx="7841880" cy="4671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161C6E-A88F-4A5A-9CC1-6B23B86D4302}" type="slidenum">
              <a:t>96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ubtitle 2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51" name="Téglalap 650"/>
          <p:cNvSpPr/>
          <p:nvPr/>
        </p:nvSpPr>
        <p:spPr>
          <a:xfrm>
            <a:off x="5083920" y="1901880"/>
            <a:ext cx="2120400" cy="36381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52" name="Szabadkézi sokszög 651"/>
          <p:cNvSpPr/>
          <p:nvPr/>
        </p:nvSpPr>
        <p:spPr>
          <a:xfrm>
            <a:off x="2980800" y="2578680"/>
            <a:ext cx="1955880" cy="74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3" name="Szabadkézi sokszög 652"/>
          <p:cNvSpPr/>
          <p:nvPr/>
        </p:nvSpPr>
        <p:spPr>
          <a:xfrm>
            <a:off x="2980800" y="3968280"/>
            <a:ext cx="1955880" cy="74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4" name="Szabadkézi sokszög 653"/>
          <p:cNvSpPr/>
          <p:nvPr/>
        </p:nvSpPr>
        <p:spPr>
          <a:xfrm>
            <a:off x="7406640" y="2597040"/>
            <a:ext cx="1955880" cy="74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5" name="Szabadkézi sokszög 654"/>
          <p:cNvSpPr/>
          <p:nvPr/>
        </p:nvSpPr>
        <p:spPr>
          <a:xfrm>
            <a:off x="7388280" y="4005000"/>
            <a:ext cx="1955880" cy="74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56" name="Kép 655"/>
          <p:cNvPicPr/>
          <p:nvPr/>
        </p:nvPicPr>
        <p:blipFill>
          <a:blip r:embed="rId2"/>
          <a:stretch/>
        </p:blipFill>
        <p:spPr>
          <a:xfrm>
            <a:off x="1023840" y="3751200"/>
            <a:ext cx="1436400" cy="1148760"/>
          </a:xfrm>
          <a:prstGeom prst="rect">
            <a:avLst/>
          </a:prstGeom>
          <a:ln w="0">
            <a:noFill/>
          </a:ln>
        </p:spPr>
      </p:pic>
      <p:pic>
        <p:nvPicPr>
          <p:cNvPr id="657" name="Kép 656"/>
          <p:cNvPicPr/>
          <p:nvPr/>
        </p:nvPicPr>
        <p:blipFill>
          <a:blip r:embed="rId2"/>
          <a:stretch/>
        </p:blipFill>
        <p:spPr>
          <a:xfrm>
            <a:off x="1042200" y="2269800"/>
            <a:ext cx="1436400" cy="1148760"/>
          </a:xfrm>
          <a:prstGeom prst="rect">
            <a:avLst/>
          </a:prstGeom>
          <a:ln w="0">
            <a:noFill/>
          </a:ln>
        </p:spPr>
      </p:pic>
      <p:pic>
        <p:nvPicPr>
          <p:cNvPr id="658" name="Kép 657"/>
          <p:cNvPicPr/>
          <p:nvPr/>
        </p:nvPicPr>
        <p:blipFill>
          <a:blip r:embed="rId3"/>
          <a:stretch/>
        </p:blipFill>
        <p:spPr>
          <a:xfrm>
            <a:off x="10707480" y="2683080"/>
            <a:ext cx="388800" cy="681120"/>
          </a:xfrm>
          <a:prstGeom prst="rect">
            <a:avLst/>
          </a:prstGeom>
          <a:ln w="0">
            <a:noFill/>
          </a:ln>
        </p:spPr>
      </p:pic>
      <p:pic>
        <p:nvPicPr>
          <p:cNvPr id="659" name="Kép 658"/>
          <p:cNvPicPr/>
          <p:nvPr/>
        </p:nvPicPr>
        <p:blipFill>
          <a:blip r:embed="rId4"/>
          <a:stretch/>
        </p:blipFill>
        <p:spPr>
          <a:xfrm>
            <a:off x="9527760" y="267912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0" name="Kép 659"/>
          <p:cNvPicPr/>
          <p:nvPr/>
        </p:nvPicPr>
        <p:blipFill>
          <a:blip r:embed="rId4"/>
          <a:stretch/>
        </p:blipFill>
        <p:spPr>
          <a:xfrm>
            <a:off x="9921240" y="267912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1" name="Kép 660"/>
          <p:cNvPicPr/>
          <p:nvPr/>
        </p:nvPicPr>
        <p:blipFill>
          <a:blip r:embed="rId4"/>
          <a:stretch/>
        </p:blipFill>
        <p:spPr>
          <a:xfrm>
            <a:off x="10314360" y="267948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2" name="Kép 661"/>
          <p:cNvPicPr/>
          <p:nvPr/>
        </p:nvPicPr>
        <p:blipFill>
          <a:blip r:embed="rId3"/>
          <a:stretch/>
        </p:blipFill>
        <p:spPr>
          <a:xfrm>
            <a:off x="11097720" y="2683440"/>
            <a:ext cx="388800" cy="681120"/>
          </a:xfrm>
          <a:prstGeom prst="rect">
            <a:avLst/>
          </a:prstGeom>
          <a:ln w="0">
            <a:noFill/>
          </a:ln>
        </p:spPr>
      </p:pic>
      <p:pic>
        <p:nvPicPr>
          <p:cNvPr id="663" name="Kép 662"/>
          <p:cNvPicPr/>
          <p:nvPr/>
        </p:nvPicPr>
        <p:blipFill>
          <a:blip r:embed="rId4"/>
          <a:stretch/>
        </p:blipFill>
        <p:spPr>
          <a:xfrm>
            <a:off x="10167840" y="3858840"/>
            <a:ext cx="669960" cy="1169280"/>
          </a:xfrm>
          <a:prstGeom prst="rect">
            <a:avLst/>
          </a:prstGeom>
          <a:ln w="0">
            <a:noFill/>
          </a:ln>
        </p:spPr>
      </p:pic>
      <p:pic>
        <p:nvPicPr>
          <p:cNvPr id="664" name="Kép 663"/>
          <p:cNvPicPr/>
          <p:nvPr/>
        </p:nvPicPr>
        <p:blipFill>
          <a:blip r:embed="rId5"/>
          <a:stretch/>
        </p:blipFill>
        <p:spPr>
          <a:xfrm>
            <a:off x="5687280" y="4260960"/>
            <a:ext cx="895320" cy="895320"/>
          </a:xfrm>
          <a:prstGeom prst="rect">
            <a:avLst/>
          </a:prstGeom>
          <a:ln w="0">
            <a:noFill/>
          </a:ln>
        </p:spPr>
      </p:pic>
      <p:pic>
        <p:nvPicPr>
          <p:cNvPr id="665" name="Kép 664"/>
          <p:cNvPicPr/>
          <p:nvPr/>
        </p:nvPicPr>
        <p:blipFill>
          <a:blip r:embed="rId6"/>
          <a:stretch/>
        </p:blipFill>
        <p:spPr>
          <a:xfrm>
            <a:off x="5619240" y="2578320"/>
            <a:ext cx="963360" cy="577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1ECBE4-F9CD-43B4-926C-C82B14F99981}" type="slidenum">
              <a:t>97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ubtitle 8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67" name="Téglalap 666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68" name="Téglalap 667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69" name="Téglalap 668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0" name="Téglalap 669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1" name="Téglalap 670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2" name="Téglalap 671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3" name="Téglalap 672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80715A-E6DB-4B83-BB50-F59267880B49}" type="slidenum">
              <a:t>98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ubtitle 9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75" name="Téglalap 674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6" name="Téglalap 675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7" name="Téglalap 676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8" name="Téglalap 677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9" name="Téglalap 678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80" name="Téglalap 679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81" name="Téglalap 680"/>
          <p:cNvSpPr/>
          <p:nvPr/>
        </p:nvSpPr>
        <p:spPr>
          <a:xfrm>
            <a:off x="2809439" y="4459320"/>
            <a:ext cx="1809281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Delays (us,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82" name="Téglalap 681"/>
          <p:cNvSpPr/>
          <p:nvPr/>
        </p:nvSpPr>
        <p:spPr>
          <a:xfrm>
            <a:off x="4297680" y="2357640"/>
            <a:ext cx="2223260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 measurement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83" name="Téglalap 682"/>
          <p:cNvSpPr/>
          <p:nvPr/>
        </p:nvSpPr>
        <p:spPr>
          <a:xfrm>
            <a:off x="6126479" y="4332600"/>
            <a:ext cx="1829467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Communication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with PC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84" name="Téglalap 683"/>
          <p:cNvSpPr/>
          <p:nvPr/>
        </p:nvSpPr>
        <p:spPr>
          <a:xfrm>
            <a:off x="7900200" y="2558520"/>
            <a:ext cx="160422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Analog input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85" name="Téglalap 684"/>
          <p:cNvSpPr/>
          <p:nvPr/>
        </p:nvSpPr>
        <p:spPr>
          <a:xfrm>
            <a:off x="9820439" y="4440960"/>
            <a:ext cx="785265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LEDs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86" name="Téglalap 685"/>
          <p:cNvSpPr/>
          <p:nvPr/>
        </p:nvSpPr>
        <p:spPr>
          <a:xfrm>
            <a:off x="1097639" y="2502000"/>
            <a:ext cx="2166167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Clock configuration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7" name="Téglalap 686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245FAB-9C2E-4377-8151-72298442F729}" type="slidenum">
              <a:t>99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2016</TotalTime>
  <Words>7377</Words>
  <Application>Microsoft Office PowerPoint</Application>
  <PresentationFormat>Szélesvásznú</PresentationFormat>
  <Paragraphs>1821</Paragraphs>
  <Slides>114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114</vt:i4>
      </vt:variant>
    </vt:vector>
  </HeadingPairs>
  <TitlesOfParts>
    <vt:vector size="125" baseType="lpstr">
      <vt:lpstr>Aptos</vt:lpstr>
      <vt:lpstr>Arial</vt:lpstr>
      <vt:lpstr>Calibri</vt:lpstr>
      <vt:lpstr>Consolas</vt:lpstr>
      <vt:lpstr>DejaVu Sans</vt:lpstr>
      <vt:lpstr>Noto Sans CJK SC</vt:lpstr>
      <vt:lpstr>Symbol</vt:lpstr>
      <vt:lpstr>Times New Roman</vt:lpstr>
      <vt:lpstr>Wingdings</vt:lpstr>
      <vt:lpstr>Office Theme</vt:lpstr>
      <vt:lpstr>Office Theme</vt:lpstr>
      <vt:lpstr>Balancing Efficiency and Flexibility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marcell</cp:lastModifiedBy>
  <cp:revision>883</cp:revision>
  <dcterms:created xsi:type="dcterms:W3CDTF">2024-07-22T11:26:38Z</dcterms:created>
  <dcterms:modified xsi:type="dcterms:W3CDTF">2024-08-03T16:47:52Z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